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59"/>
  </p:notesMasterIdLst>
  <p:sldIdLst>
    <p:sldId id="518" r:id="rId2"/>
    <p:sldId id="565" r:id="rId3"/>
    <p:sldId id="564" r:id="rId4"/>
    <p:sldId id="563" r:id="rId5"/>
    <p:sldId id="566" r:id="rId6"/>
    <p:sldId id="567" r:id="rId7"/>
    <p:sldId id="569" r:id="rId8"/>
    <p:sldId id="570" r:id="rId9"/>
    <p:sldId id="568" r:id="rId10"/>
    <p:sldId id="571" r:id="rId11"/>
    <p:sldId id="588" r:id="rId12"/>
    <p:sldId id="576" r:id="rId13"/>
    <p:sldId id="572" r:id="rId14"/>
    <p:sldId id="573" r:id="rId15"/>
    <p:sldId id="574" r:id="rId16"/>
    <p:sldId id="578" r:id="rId17"/>
    <p:sldId id="579" r:id="rId18"/>
    <p:sldId id="597" r:id="rId19"/>
    <p:sldId id="580" r:id="rId20"/>
    <p:sldId id="589" r:id="rId21"/>
    <p:sldId id="581" r:id="rId22"/>
    <p:sldId id="590" r:id="rId23"/>
    <p:sldId id="582" r:id="rId24"/>
    <p:sldId id="585" r:id="rId25"/>
    <p:sldId id="586" r:id="rId26"/>
    <p:sldId id="591" r:id="rId27"/>
    <p:sldId id="584" r:id="rId28"/>
    <p:sldId id="587" r:id="rId29"/>
    <p:sldId id="592" r:id="rId30"/>
    <p:sldId id="593" r:id="rId31"/>
    <p:sldId id="596" r:id="rId32"/>
    <p:sldId id="554" r:id="rId33"/>
    <p:sldId id="598" r:id="rId34"/>
    <p:sldId id="599" r:id="rId35"/>
    <p:sldId id="600" r:id="rId36"/>
    <p:sldId id="601" r:id="rId37"/>
    <p:sldId id="602" r:id="rId38"/>
    <p:sldId id="603" r:id="rId39"/>
    <p:sldId id="604" r:id="rId40"/>
    <p:sldId id="605" r:id="rId41"/>
    <p:sldId id="606" r:id="rId42"/>
    <p:sldId id="607" r:id="rId43"/>
    <p:sldId id="608" r:id="rId44"/>
    <p:sldId id="609" r:id="rId45"/>
    <p:sldId id="610" r:id="rId46"/>
    <p:sldId id="611" r:id="rId47"/>
    <p:sldId id="612" r:id="rId48"/>
    <p:sldId id="613" r:id="rId49"/>
    <p:sldId id="614" r:id="rId50"/>
    <p:sldId id="615" r:id="rId51"/>
    <p:sldId id="616" r:id="rId52"/>
    <p:sldId id="617" r:id="rId53"/>
    <p:sldId id="618" r:id="rId54"/>
    <p:sldId id="619" r:id="rId55"/>
    <p:sldId id="620" r:id="rId56"/>
    <p:sldId id="621" r:id="rId57"/>
    <p:sldId id="622" r:id="rId58"/>
  </p:sldIdLst>
  <p:sldSz cx="9144000" cy="6858000" type="screen4x3"/>
  <p:notesSz cx="7099300" cy="10234613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2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381850"/>
    <a:srgbClr val="FFFF66"/>
    <a:srgbClr val="FFCCCC"/>
    <a:srgbClr val="000000"/>
    <a:srgbClr val="800000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78" autoAdjust="0"/>
    <p:restoredTop sz="76340" autoAdjust="0"/>
  </p:normalViewPr>
  <p:slideViewPr>
    <p:cSldViewPr>
      <p:cViewPr varScale="1">
        <p:scale>
          <a:sx n="55" d="100"/>
          <a:sy n="55" d="100"/>
        </p:scale>
        <p:origin x="187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410" y="-90"/>
      </p:cViewPr>
      <p:guideLst>
        <p:guide orient="horz" pos="3222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7318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091" tIns="48045" rIns="96091" bIns="48045" numCol="1" anchor="t" anchorCtr="0" compatLnSpc="1">
            <a:prstTxWarp prst="textNoShape">
              <a:avLst/>
            </a:prstTxWarp>
          </a:bodyPr>
          <a:lstStyle>
            <a:lvl1pPr defTabSz="961687" eaLnBrk="1" hangingPunct="1">
              <a:defRPr sz="13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0393" y="0"/>
            <a:ext cx="3077318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091" tIns="48045" rIns="96091" bIns="48045" numCol="1" anchor="t" anchorCtr="0" compatLnSpc="1">
            <a:prstTxWarp prst="textNoShape">
              <a:avLst/>
            </a:prstTxWarp>
          </a:bodyPr>
          <a:lstStyle>
            <a:lvl1pPr algn="r" defTabSz="961687" eaLnBrk="1" hangingPunct="1">
              <a:defRPr sz="13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5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294" y="4861442"/>
            <a:ext cx="5680712" cy="460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091" tIns="48045" rIns="96091" bIns="480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155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94"/>
            <a:ext cx="3077318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091" tIns="48045" rIns="96091" bIns="48045" numCol="1" anchor="b" anchorCtr="0" compatLnSpc="1">
            <a:prstTxWarp prst="textNoShape">
              <a:avLst/>
            </a:prstTxWarp>
          </a:bodyPr>
          <a:lstStyle>
            <a:lvl1pPr defTabSz="961687" eaLnBrk="1" hangingPunct="1">
              <a:defRPr sz="13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5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0393" y="9721294"/>
            <a:ext cx="3077318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091" tIns="48045" rIns="96091" bIns="48045" numCol="1" anchor="b" anchorCtr="0" compatLnSpc="1">
            <a:prstTxWarp prst="textNoShape">
              <a:avLst/>
            </a:prstTxWarp>
          </a:bodyPr>
          <a:lstStyle>
            <a:lvl1pPr algn="r" defTabSz="961687" eaLnBrk="1" hangingPunct="1">
              <a:defRPr sz="1300"/>
            </a:lvl1pPr>
          </a:lstStyle>
          <a:p>
            <a:pPr>
              <a:defRPr/>
            </a:pPr>
            <a:fld id="{2594C60C-F00B-4830-8F6A-BD791171B35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570997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94C60C-F00B-4830-8F6A-BD791171B351}" type="slidenum">
              <a:rPr lang="en-US" altLang="zh-CN" smtClean="0"/>
              <a:pPr>
                <a:defRPr/>
              </a:pPr>
              <a:t>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674849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Multi-</a:t>
            </a:r>
            <a:r>
              <a:rPr lang="en-US" altLang="zh-CN" dirty="0" err="1"/>
              <a:t>channal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94C60C-F00B-4830-8F6A-BD791171B351}" type="slidenum">
              <a:rPr lang="en-US" altLang="zh-CN" smtClean="0"/>
              <a:pPr>
                <a:defRPr/>
              </a:pPr>
              <a:t>10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581243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Random, static,</a:t>
            </a:r>
            <a:r>
              <a:rPr lang="en-US" altLang="zh-CN" baseline="0" dirty="0"/>
              <a:t> non-static, multi-channel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94C60C-F00B-4830-8F6A-BD791171B351}" type="slidenum">
              <a:rPr lang="en-US" altLang="zh-CN" smtClean="0"/>
              <a:pPr>
                <a:defRPr/>
              </a:pPr>
              <a:t>11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296286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Multiple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embeddings</a:t>
            </a:r>
            <a:r>
              <a:rPr lang="en-US" altLang="zh-CN" baseline="0" dirty="0"/>
              <a:t>,  multi-channel, </a:t>
            </a:r>
            <a:r>
              <a:rPr lang="zh-CN" altLang="en-US" baseline="0" dirty="0"/>
              <a:t>多个不同大小的</a:t>
            </a:r>
            <a:r>
              <a:rPr lang="en-US" altLang="zh-CN" baseline="0" dirty="0" err="1"/>
              <a:t>cnn</a:t>
            </a:r>
            <a:r>
              <a:rPr lang="en-US" altLang="zh-CN" baseline="0" dirty="0"/>
              <a:t> filter;     muter learning of word </a:t>
            </a:r>
            <a:r>
              <a:rPr lang="en-US" altLang="zh-CN" baseline="0" dirty="0" err="1"/>
              <a:t>embeddings</a:t>
            </a:r>
            <a:r>
              <a:rPr lang="en-US" altLang="zh-CN" baseline="0" dirty="0"/>
              <a:t>,  auto encoder (</a:t>
            </a:r>
            <a:r>
              <a:rPr lang="zh-CN" altLang="en-US" baseline="0" dirty="0"/>
              <a:t>利用</a:t>
            </a:r>
            <a:r>
              <a:rPr lang="en-US" altLang="zh-CN" baseline="0" dirty="0"/>
              <a:t>context words</a:t>
            </a:r>
            <a:r>
              <a:rPr lang="zh-CN" altLang="en-US" baseline="0" dirty="0"/>
              <a:t>和</a:t>
            </a:r>
            <a:r>
              <a:rPr lang="en-US" altLang="zh-CN" baseline="0" dirty="0"/>
              <a:t>sentence representation</a:t>
            </a:r>
            <a:r>
              <a:rPr lang="zh-CN" altLang="en-US" baseline="0" dirty="0"/>
              <a:t>预测当前</a:t>
            </a:r>
            <a:r>
              <a:rPr lang="en-US" altLang="zh-CN" baseline="0" dirty="0"/>
              <a:t>word)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94C60C-F00B-4830-8F6A-BD791171B351}" type="slidenum">
              <a:rPr lang="en-US" altLang="zh-CN" smtClean="0"/>
              <a:pPr>
                <a:defRPr/>
              </a:pPr>
              <a:t>12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85967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多种词向量，维度可以不一样，多个</a:t>
            </a:r>
            <a:r>
              <a:rPr lang="en-US" altLang="zh-CN" dirty="0" err="1"/>
              <a:t>cnn</a:t>
            </a:r>
            <a:r>
              <a:rPr lang="zh-CN" altLang="en-US" dirty="0"/>
              <a:t>，各自进行，结果</a:t>
            </a:r>
            <a:r>
              <a:rPr lang="en-US" altLang="zh-CN" dirty="0" err="1"/>
              <a:t>concat</a:t>
            </a:r>
            <a:r>
              <a:rPr lang="en-US" altLang="zh-CN" dirty="0"/>
              <a:t>,</a:t>
            </a:r>
            <a:r>
              <a:rPr lang="en-US" altLang="zh-CN" baseline="0" dirty="0"/>
              <a:t> </a:t>
            </a:r>
            <a:r>
              <a:rPr lang="zh-CN" altLang="en-US" baseline="0" dirty="0"/>
              <a:t>另外优化是，不同的</a:t>
            </a:r>
            <a:r>
              <a:rPr lang="en-US" altLang="zh-CN" baseline="0" dirty="0" err="1"/>
              <a:t>cnn</a:t>
            </a:r>
            <a:r>
              <a:rPr lang="zh-CN" altLang="en-US" baseline="0" dirty="0"/>
              <a:t>使用不同的正则化因子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94C60C-F00B-4830-8F6A-BD791171B351}" type="slidenum">
              <a:rPr lang="en-US" altLang="zh-CN" smtClean="0"/>
              <a:pPr>
                <a:defRPr/>
              </a:pPr>
              <a:t>13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147221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94C60C-F00B-4830-8F6A-BD791171B351}" type="slidenum">
              <a:rPr lang="en-US" altLang="zh-CN" smtClean="0"/>
              <a:pPr>
                <a:defRPr/>
              </a:pPr>
              <a:t>14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40988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i="1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+mn-cs"/>
              </a:rPr>
              <a:t>f</a:t>
            </a:r>
            <a:r>
              <a:rPr lang="en-US" altLang="zh-CN" sz="1200" i="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+mn-cs"/>
              </a:rPr>
              <a:t>1[</a:t>
            </a:r>
            <a:r>
              <a:rPr lang="en-US" altLang="zh-CN" sz="1200" i="1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+mn-cs"/>
              </a:rPr>
              <a:t>i</a:t>
            </a:r>
            <a:r>
              <a:rPr lang="en-US" altLang="zh-CN" sz="1200" i="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+mn-cs"/>
              </a:rPr>
              <a:t>] = </a:t>
            </a:r>
            <a:r>
              <a:rPr lang="en-US" altLang="zh-CN" sz="1200" b="1" i="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+mn-cs"/>
              </a:rPr>
              <a:t>P </a:t>
            </a:r>
            <a:r>
              <a:rPr lang="zh-CN" altLang="en-US" sz="1200" b="1" i="0" kern="1200" baseline="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+mn-cs"/>
              </a:rPr>
              <a:t>点乘 </a:t>
            </a:r>
            <a:r>
              <a:rPr lang="en-US" altLang="zh-CN" sz="1200" b="1" i="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+mn-cs"/>
              </a:rPr>
              <a:t>x</a:t>
            </a:r>
            <a:r>
              <a:rPr lang="en-US" altLang="zh-CN" sz="1200" i="1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+mn-cs"/>
              </a:rPr>
              <a:t>i</a:t>
            </a:r>
            <a:r>
              <a:rPr lang="en-US" altLang="zh-CN" sz="1200" i="0" kern="1200" baseline="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+mn-cs"/>
              </a:rPr>
              <a:t>                         </a:t>
            </a:r>
            <a:r>
              <a:rPr lang="en-US" altLang="zh-CN" sz="1200" i="1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+mn-cs"/>
              </a:rPr>
              <a:t>s</a:t>
            </a:r>
            <a:r>
              <a:rPr lang="en-US" altLang="zh-CN" sz="1200" i="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+mn-cs"/>
              </a:rPr>
              <a:t>1[</a:t>
            </a:r>
            <a:r>
              <a:rPr lang="en-US" altLang="zh-CN" sz="1200" i="1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+mn-cs"/>
              </a:rPr>
              <a:t>i</a:t>
            </a:r>
            <a:r>
              <a:rPr lang="en-US" altLang="zh-CN" sz="1200" i="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+mn-cs"/>
              </a:rPr>
              <a:t>] = </a:t>
            </a:r>
            <a:r>
              <a:rPr lang="el-GR" altLang="zh-CN" sz="1200" i="1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+mn-cs"/>
              </a:rPr>
              <a:t>λ · </a:t>
            </a:r>
            <a:r>
              <a:rPr lang="en-US" altLang="zh-CN" sz="1200" i="1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+mn-cs"/>
              </a:rPr>
              <a:t>s</a:t>
            </a:r>
            <a:r>
              <a:rPr lang="en-US" altLang="zh-CN" sz="1200" i="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+mn-cs"/>
              </a:rPr>
              <a:t>1[</a:t>
            </a:r>
            <a:r>
              <a:rPr lang="en-US" altLang="zh-CN" sz="1200" i="1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+mn-cs"/>
              </a:rPr>
              <a:t>i</a:t>
            </a:r>
            <a:r>
              <a:rPr lang="en-US" altLang="zh-CN" sz="1200" i="1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+mn-cs"/>
              </a:rPr>
              <a:t> − </a:t>
            </a:r>
            <a:r>
              <a:rPr lang="en-US" altLang="zh-CN" sz="1200" i="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+mn-cs"/>
              </a:rPr>
              <a:t>1] + </a:t>
            </a:r>
            <a:r>
              <a:rPr lang="en-US" altLang="zh-CN" sz="1200" i="1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+mn-cs"/>
              </a:rPr>
              <a:t>f</a:t>
            </a:r>
            <a:r>
              <a:rPr lang="en-US" altLang="zh-CN" sz="1200" i="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+mn-cs"/>
              </a:rPr>
              <a:t>1[</a:t>
            </a:r>
            <a:r>
              <a:rPr lang="en-US" altLang="zh-CN" sz="1200" i="1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+mn-cs"/>
              </a:rPr>
              <a:t>i</a:t>
            </a:r>
            <a:r>
              <a:rPr lang="en-US" altLang="zh-CN" sz="1200" i="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+mn-cs"/>
              </a:rPr>
              <a:t>]</a:t>
            </a:r>
            <a:br>
              <a:rPr lang="en-US" altLang="zh-CN" sz="1200" i="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+mn-cs"/>
              </a:rPr>
            </a:br>
            <a:r>
              <a:rPr lang="en-US" altLang="zh-CN" sz="1200" i="1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+mn-cs"/>
              </a:rPr>
              <a:t>f</a:t>
            </a:r>
            <a:r>
              <a:rPr lang="en-US" altLang="zh-CN" sz="1200" i="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+mn-cs"/>
              </a:rPr>
              <a:t>2[</a:t>
            </a:r>
            <a:r>
              <a:rPr lang="en-US" altLang="zh-CN" sz="1200" i="1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+mn-cs"/>
              </a:rPr>
              <a:t>j</a:t>
            </a:r>
            <a:r>
              <a:rPr lang="en-US" altLang="zh-CN" sz="1200" i="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+mn-cs"/>
              </a:rPr>
              <a:t>] = </a:t>
            </a:r>
            <a:r>
              <a:rPr lang="en-US" altLang="zh-CN" sz="1200" i="1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+mn-cs"/>
              </a:rPr>
              <a:t>s</a:t>
            </a:r>
            <a:r>
              <a:rPr lang="en-US" altLang="zh-CN" sz="1200" i="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+mn-cs"/>
              </a:rPr>
              <a:t>1[</a:t>
            </a:r>
            <a:r>
              <a:rPr lang="en-US" altLang="zh-CN" sz="1200" i="1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+mn-cs"/>
              </a:rPr>
              <a:t>j − </a:t>
            </a:r>
            <a:r>
              <a:rPr lang="en-US" altLang="zh-CN" sz="1200" i="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+mn-cs"/>
              </a:rPr>
              <a:t>1] </a:t>
            </a:r>
            <a:r>
              <a:rPr lang="zh-CN" altLang="en-US" sz="1200" b="1" i="0" kern="1200" baseline="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+mn-cs"/>
              </a:rPr>
              <a:t>点乘 </a:t>
            </a:r>
            <a:r>
              <a:rPr lang="en-US" altLang="zh-CN" sz="1200" b="1" i="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+mn-cs"/>
              </a:rPr>
              <a:t>Q </a:t>
            </a:r>
            <a:r>
              <a:rPr lang="en-US" altLang="zh-CN" sz="1200" b="1" i="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+mn-cs"/>
              </a:rPr>
              <a:t>x</a:t>
            </a:r>
            <a:r>
              <a:rPr lang="en-US" altLang="zh-CN" sz="1200" i="1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+mn-cs"/>
              </a:rPr>
              <a:t>j</a:t>
            </a:r>
            <a:r>
              <a:rPr lang="en-US" altLang="zh-CN" sz="1200" i="0" kern="1200" baseline="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+mn-cs"/>
              </a:rPr>
              <a:t>          </a:t>
            </a:r>
            <a:r>
              <a:rPr lang="en-US" altLang="zh-CN" sz="1200" i="1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+mn-cs"/>
              </a:rPr>
              <a:t>s</a:t>
            </a:r>
            <a:r>
              <a:rPr lang="en-US" altLang="zh-CN" sz="1200" i="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+mn-cs"/>
              </a:rPr>
              <a:t>2[</a:t>
            </a:r>
            <a:r>
              <a:rPr lang="en-US" altLang="zh-CN" sz="1200" i="1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+mn-cs"/>
              </a:rPr>
              <a:t>j</a:t>
            </a:r>
            <a:r>
              <a:rPr lang="en-US" altLang="zh-CN" sz="1200" i="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+mn-cs"/>
              </a:rPr>
              <a:t>] = </a:t>
            </a:r>
            <a:r>
              <a:rPr lang="el-GR" altLang="zh-CN" sz="1200" i="1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+mn-cs"/>
              </a:rPr>
              <a:t>λ · </a:t>
            </a:r>
            <a:r>
              <a:rPr lang="en-US" altLang="zh-CN" sz="1200" i="1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+mn-cs"/>
              </a:rPr>
              <a:t>s</a:t>
            </a:r>
            <a:r>
              <a:rPr lang="en-US" altLang="zh-CN" sz="1200" i="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+mn-cs"/>
              </a:rPr>
              <a:t>2[</a:t>
            </a:r>
            <a:r>
              <a:rPr lang="en-US" altLang="zh-CN" sz="1200" i="1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+mn-cs"/>
              </a:rPr>
              <a:t>j − </a:t>
            </a:r>
            <a:r>
              <a:rPr lang="en-US" altLang="zh-CN" sz="1200" i="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+mn-cs"/>
              </a:rPr>
              <a:t>1] + </a:t>
            </a:r>
            <a:r>
              <a:rPr lang="en-US" altLang="zh-CN" sz="1200" i="1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+mn-cs"/>
              </a:rPr>
              <a:t>f</a:t>
            </a:r>
            <a:r>
              <a:rPr lang="en-US" altLang="zh-CN" sz="1200" i="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+mn-cs"/>
              </a:rPr>
              <a:t>2[</a:t>
            </a:r>
            <a:r>
              <a:rPr lang="en-US" altLang="zh-CN" sz="1200" i="1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+mn-cs"/>
              </a:rPr>
              <a:t>j</a:t>
            </a:r>
            <a:r>
              <a:rPr lang="en-US" altLang="zh-CN" sz="1200" i="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+mn-cs"/>
              </a:rPr>
              <a:t>]</a:t>
            </a:r>
            <a:br>
              <a:rPr lang="en-US" altLang="zh-CN" sz="1200" i="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+mn-cs"/>
              </a:rPr>
            </a:br>
            <a:r>
              <a:rPr lang="en-US" altLang="zh-CN" sz="1200" i="1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+mn-cs"/>
              </a:rPr>
              <a:t>f</a:t>
            </a:r>
            <a:r>
              <a:rPr lang="en-US" altLang="zh-CN" sz="1200" i="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+mn-cs"/>
              </a:rPr>
              <a:t>3[</a:t>
            </a:r>
            <a:r>
              <a:rPr lang="en-US" altLang="zh-CN" sz="1200" i="1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+mn-cs"/>
              </a:rPr>
              <a:t>k</a:t>
            </a:r>
            <a:r>
              <a:rPr lang="en-US" altLang="zh-CN" sz="1200" i="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+mn-cs"/>
              </a:rPr>
              <a:t>] = </a:t>
            </a:r>
            <a:r>
              <a:rPr lang="en-US" altLang="zh-CN" sz="1200" i="1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+mn-cs"/>
              </a:rPr>
              <a:t>s</a:t>
            </a:r>
            <a:r>
              <a:rPr lang="en-US" altLang="zh-CN" sz="1200" i="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+mn-cs"/>
              </a:rPr>
              <a:t>2[</a:t>
            </a:r>
            <a:r>
              <a:rPr lang="en-US" altLang="zh-CN" sz="1200" i="1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+mn-cs"/>
              </a:rPr>
              <a:t>k − </a:t>
            </a:r>
            <a:r>
              <a:rPr lang="en-US" altLang="zh-CN" sz="1200" i="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+mn-cs"/>
              </a:rPr>
              <a:t>1] </a:t>
            </a:r>
            <a:r>
              <a:rPr lang="zh-CN" altLang="en-US" sz="1200" b="1" i="0" kern="1200" baseline="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+mn-cs"/>
              </a:rPr>
              <a:t>点乘 </a:t>
            </a:r>
            <a:r>
              <a:rPr lang="en-US" altLang="zh-CN" sz="1200" b="1" i="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+mn-cs"/>
              </a:rPr>
              <a:t>Rx</a:t>
            </a:r>
            <a:r>
              <a:rPr lang="en-US" altLang="zh-CN" sz="1200" i="1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+mn-cs"/>
              </a:rPr>
              <a:t>k</a:t>
            </a:r>
            <a:r>
              <a:rPr lang="en-US" altLang="zh-CN" sz="1200" i="1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+mn-cs"/>
              </a:rPr>
              <a:t>                                                z</a:t>
            </a:r>
            <a:r>
              <a:rPr lang="en-US" altLang="zh-CN" sz="1200" i="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+mn-cs"/>
              </a:rPr>
              <a:t>[</a:t>
            </a:r>
            <a:r>
              <a:rPr lang="en-US" altLang="zh-CN" sz="1200" i="1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+mn-cs"/>
              </a:rPr>
              <a:t>k</a:t>
            </a:r>
            <a:r>
              <a:rPr lang="en-US" altLang="zh-CN" sz="1200" i="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+mn-cs"/>
              </a:rPr>
              <a:t>] = trans(</a:t>
            </a:r>
            <a:r>
              <a:rPr lang="en-US" altLang="zh-CN" sz="1200" b="1" i="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+mn-cs"/>
              </a:rPr>
              <a:t>O) </a:t>
            </a:r>
            <a:r>
              <a:rPr lang="zh-CN" altLang="en-US" sz="1200" b="1" i="0" kern="1200" baseline="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+mn-cs"/>
              </a:rPr>
              <a:t>点乘</a:t>
            </a:r>
            <a:r>
              <a:rPr lang="en-US" altLang="zh-CN" sz="1200" i="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+mn-cs"/>
              </a:rPr>
              <a:t>(</a:t>
            </a:r>
            <a:r>
              <a:rPr lang="en-US" altLang="zh-CN" sz="1200" i="1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+mn-cs"/>
              </a:rPr>
              <a:t>f</a:t>
            </a:r>
            <a:r>
              <a:rPr lang="en-US" altLang="zh-CN" sz="1200" i="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+mn-cs"/>
              </a:rPr>
              <a:t>1[</a:t>
            </a:r>
            <a:r>
              <a:rPr lang="en-US" altLang="zh-CN" sz="1200" i="1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+mn-cs"/>
              </a:rPr>
              <a:t>k</a:t>
            </a:r>
            <a:r>
              <a:rPr lang="en-US" altLang="zh-CN" sz="1200" i="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+mn-cs"/>
              </a:rPr>
              <a:t>] + </a:t>
            </a:r>
            <a:r>
              <a:rPr lang="en-US" altLang="zh-CN" sz="1200" i="1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+mn-cs"/>
              </a:rPr>
              <a:t>f</a:t>
            </a:r>
            <a:r>
              <a:rPr lang="en-US" altLang="zh-CN" sz="1200" i="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+mn-cs"/>
              </a:rPr>
              <a:t>2[</a:t>
            </a:r>
            <a:r>
              <a:rPr lang="en-US" altLang="zh-CN" sz="1200" i="1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+mn-cs"/>
              </a:rPr>
              <a:t>k</a:t>
            </a:r>
            <a:r>
              <a:rPr lang="en-US" altLang="zh-CN" sz="1200" i="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+mn-cs"/>
              </a:rPr>
              <a:t>] + </a:t>
            </a:r>
            <a:r>
              <a:rPr lang="en-US" altLang="zh-CN" sz="1200" i="1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+mn-cs"/>
              </a:rPr>
              <a:t>f</a:t>
            </a:r>
            <a:r>
              <a:rPr lang="en-US" altLang="zh-CN" sz="1200" i="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+mn-cs"/>
              </a:rPr>
              <a:t>3[</a:t>
            </a:r>
            <a:r>
              <a:rPr lang="en-US" altLang="zh-CN" sz="1200" i="1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+mn-cs"/>
              </a:rPr>
              <a:t>k</a:t>
            </a:r>
            <a:r>
              <a:rPr lang="en-US" altLang="zh-CN" sz="1200" i="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+mn-cs"/>
              </a:rPr>
              <a:t>])</a:t>
            </a:r>
            <a:br>
              <a:rPr lang="en-US" altLang="zh-CN" sz="1200" i="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+mn-cs"/>
              </a:rPr>
            </a:b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94C60C-F00B-4830-8F6A-BD791171B351}" type="slidenum">
              <a:rPr lang="en-US" altLang="zh-CN" smtClean="0"/>
              <a:pPr>
                <a:defRPr/>
              </a:pPr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905511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94C60C-F00B-4830-8F6A-BD791171B351}" type="slidenum">
              <a:rPr lang="en-US" altLang="zh-CN" smtClean="0"/>
              <a:pPr>
                <a:defRPr/>
              </a:pPr>
              <a:t>16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456979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94C60C-F00B-4830-8F6A-BD791171B351}" type="slidenum">
              <a:rPr lang="en-US" altLang="zh-CN" smtClean="0"/>
              <a:pPr>
                <a:defRPr/>
              </a:pPr>
              <a:t>17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400043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94C60C-F00B-4830-8F6A-BD791171B351}" type="slidenum">
              <a:rPr kumimoji="0" lang="en-US" altLang="zh-CN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041862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94C60C-F00B-4830-8F6A-BD791171B351}" type="slidenum">
              <a:rPr lang="en-US" altLang="zh-CN" smtClean="0"/>
              <a:pPr>
                <a:defRPr/>
              </a:pPr>
              <a:t>19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96386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94C60C-F00B-4830-8F6A-BD791171B351}" type="slidenum">
              <a:rPr lang="en-US" altLang="zh-CN" smtClean="0"/>
              <a:pPr>
                <a:defRPr/>
              </a:pPr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501650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reduce the model complexity.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94C60C-F00B-4830-8F6A-BD791171B351}" type="slidenum">
              <a:rPr lang="en-US" altLang="zh-CN" smtClean="0"/>
              <a:pPr>
                <a:defRPr/>
              </a:pPr>
              <a:t>20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175497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94C60C-F00B-4830-8F6A-BD791171B351}" type="slidenum">
              <a:rPr lang="en-US" altLang="zh-CN" smtClean="0"/>
              <a:pPr>
                <a:defRPr/>
              </a:pPr>
              <a:t>21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210523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94C60C-F00B-4830-8F6A-BD791171B351}" type="slidenum">
              <a:rPr lang="en-US" altLang="zh-CN" smtClean="0"/>
              <a:pPr>
                <a:defRPr/>
              </a:pPr>
              <a:t>22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747534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Low rank </a:t>
            </a:r>
            <a:r>
              <a:rPr lang="zh-CN" altLang="en-US" dirty="0"/>
              <a:t>近似    </a:t>
            </a:r>
            <a:r>
              <a:rPr lang="en-US" altLang="zh-CN" sz="1200" i="1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+mn-cs"/>
              </a:rPr>
              <a:t>A </a:t>
            </a:r>
            <a:r>
              <a:rPr lang="en-US" altLang="zh-CN" sz="1200" i="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+mn-cs"/>
              </a:rPr>
              <a:t>= </a:t>
            </a:r>
            <a:r>
              <a:rPr lang="en-US" altLang="zh-CN" sz="1200" i="1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+mn-cs"/>
              </a:rPr>
              <a:t>UV </a:t>
            </a:r>
            <a:r>
              <a:rPr lang="en-US" altLang="zh-CN" sz="1200" i="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+mn-cs"/>
              </a:rPr>
              <a:t>+ </a:t>
            </a:r>
            <a:r>
              <a:rPr lang="en-US" altLang="zh-CN" sz="1200" i="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+mn-cs"/>
              </a:rPr>
              <a:t>diag</a:t>
            </a:r>
            <a:r>
              <a:rPr lang="en-US" altLang="zh-CN" sz="1200" i="0" kern="120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+mn-cs"/>
              </a:rPr>
              <a:t>(</a:t>
            </a:r>
            <a:r>
              <a:rPr lang="en-US" altLang="zh-CN" sz="1200" i="1" kern="120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+mn-cs"/>
              </a:rPr>
              <a:t>a</a:t>
            </a:r>
            <a:r>
              <a:rPr lang="en-US" altLang="zh-CN" sz="1200" i="0" kern="120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+mn-cs"/>
              </a:rPr>
              <a:t>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94C60C-F00B-4830-8F6A-BD791171B351}" type="slidenum">
              <a:rPr lang="en-US" altLang="zh-CN" smtClean="0"/>
              <a:pPr>
                <a:defRPr/>
              </a:pPr>
              <a:t>23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302295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5-class, Stanford parser</a:t>
            </a:r>
            <a:r>
              <a:rPr lang="zh-CN" altLang="en-US" dirty="0"/>
              <a:t>； 标准的</a:t>
            </a:r>
            <a:r>
              <a:rPr lang="en-US" altLang="zh-CN" dirty="0"/>
              <a:t>recursive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nn</a:t>
            </a:r>
            <a:r>
              <a:rPr lang="en-US" altLang="zh-CN" baseline="0" dirty="0"/>
              <a:t>, matrix-vector recursive </a:t>
            </a:r>
            <a:r>
              <a:rPr lang="en-US" altLang="zh-CN" baseline="0" dirty="0" err="1"/>
              <a:t>nn</a:t>
            </a:r>
            <a:r>
              <a:rPr lang="en-US" altLang="zh-CN" baseline="0" dirty="0"/>
              <a:t>, </a:t>
            </a:r>
            <a:r>
              <a:rPr lang="en-US" altLang="zh-CN" dirty="0"/>
              <a:t>Recursive Neural Tensor Network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94C60C-F00B-4830-8F6A-BD791171B351}" type="slidenum">
              <a:rPr lang="en-US" altLang="zh-CN" smtClean="0"/>
              <a:pPr>
                <a:defRPr/>
              </a:pPr>
              <a:t>24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747071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多个组合方式，不同的词之间可以自动选择最优的组合方法。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94C60C-F00B-4830-8F6A-BD791171B351}" type="slidenum">
              <a:rPr lang="en-US" altLang="zh-CN" smtClean="0"/>
              <a:pPr>
                <a:defRPr/>
              </a:pPr>
              <a:t>25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265505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区分</a:t>
            </a:r>
            <a:r>
              <a:rPr lang="en-US" altLang="zh-CN" dirty="0"/>
              <a:t>leaf node</a:t>
            </a:r>
            <a:r>
              <a:rPr lang="zh-CN" altLang="en-US" dirty="0"/>
              <a:t>和 </a:t>
            </a:r>
            <a:r>
              <a:rPr lang="en-US" altLang="zh-CN" dirty="0"/>
              <a:t>internal node; </a:t>
            </a:r>
            <a:r>
              <a:rPr lang="zh-CN" altLang="en-US" dirty="0"/>
              <a:t>多层</a:t>
            </a:r>
            <a:r>
              <a:rPr lang="en-US" altLang="zh-CN" dirty="0"/>
              <a:t>recursive</a:t>
            </a:r>
            <a:r>
              <a:rPr lang="zh-CN" altLang="en-US" dirty="0"/>
              <a:t>，每一层的输入都是上一层的输出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94C60C-F00B-4830-8F6A-BD791171B351}" type="slidenum">
              <a:rPr lang="en-US" altLang="zh-CN" smtClean="0"/>
              <a:pPr>
                <a:defRPr/>
              </a:pPr>
              <a:t>26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780474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94C60C-F00B-4830-8F6A-BD791171B351}" type="slidenum">
              <a:rPr lang="en-US" altLang="zh-CN" smtClean="0"/>
              <a:pPr>
                <a:defRPr/>
              </a:pPr>
              <a:t>27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788314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Pooling: global max</a:t>
            </a:r>
            <a:r>
              <a:rPr lang="en-US" altLang="zh-CN" baseline="0" dirty="0"/>
              <a:t> poling </a:t>
            </a:r>
            <a:r>
              <a:rPr lang="zh-CN" altLang="en-US" baseline="0" dirty="0"/>
              <a:t>（所有树中的节点表示一起</a:t>
            </a:r>
            <a:r>
              <a:rPr lang="en-US" altLang="zh-CN" baseline="0" dirty="0"/>
              <a:t>pool</a:t>
            </a:r>
            <a:r>
              <a:rPr lang="zh-CN" altLang="en-US" baseline="0" dirty="0"/>
              <a:t>）</a:t>
            </a:r>
            <a:r>
              <a:rPr lang="en-US" altLang="zh-CN" baseline="0" dirty="0"/>
              <a:t>;  3-slot pooling for constituent tree (</a:t>
            </a:r>
            <a:r>
              <a:rPr lang="zh-CN" altLang="en-US" baseline="0" dirty="0"/>
              <a:t>最顶上的几个</a:t>
            </a:r>
            <a:r>
              <a:rPr lang="en-US" altLang="zh-CN" baseline="0" dirty="0"/>
              <a:t>pool</a:t>
            </a:r>
            <a:r>
              <a:rPr lang="zh-CN" altLang="en-US" baseline="0" dirty="0"/>
              <a:t>在一个地方，然后其它根节点左边的一个</a:t>
            </a:r>
            <a:r>
              <a:rPr lang="en-US" altLang="zh-CN" baseline="0" dirty="0"/>
              <a:t>slot, </a:t>
            </a:r>
            <a:r>
              <a:rPr lang="zh-CN" altLang="en-US" baseline="0" dirty="0"/>
              <a:t>右边的一个</a:t>
            </a:r>
            <a:r>
              <a:rPr lang="en-US" altLang="zh-CN" baseline="0" dirty="0"/>
              <a:t>slog);  k-slot pooling, for  dependency tree </a:t>
            </a:r>
            <a:r>
              <a:rPr lang="zh-CN" altLang="en-US" baseline="0" dirty="0"/>
              <a:t>按</a:t>
            </a:r>
            <a:r>
              <a:rPr lang="en-US" altLang="zh-CN" baseline="0" dirty="0"/>
              <a:t>node</a:t>
            </a:r>
            <a:r>
              <a:rPr lang="zh-CN" altLang="en-US" baseline="0" dirty="0"/>
              <a:t>所处词语的位置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94C60C-F00B-4830-8F6A-BD791171B351}" type="slidenum">
              <a:rPr lang="en-US" altLang="zh-CN" smtClean="0"/>
              <a:pPr>
                <a:defRPr/>
              </a:pPr>
              <a:t>28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482455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94C60C-F00B-4830-8F6A-BD791171B351}" type="slidenum">
              <a:rPr lang="en-US" altLang="zh-CN" smtClean="0"/>
              <a:pPr>
                <a:defRPr/>
              </a:pPr>
              <a:t>29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58855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94C60C-F00B-4830-8F6A-BD791171B351}" type="slidenum">
              <a:rPr lang="en-US" altLang="zh-CN" smtClean="0"/>
              <a:pPr>
                <a:defRPr/>
              </a:pPr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593711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94C60C-F00B-4830-8F6A-BD791171B351}" type="slidenum">
              <a:rPr lang="en-US" altLang="zh-CN" smtClean="0"/>
              <a:pPr>
                <a:defRPr/>
              </a:pPr>
              <a:t>30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178701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94C60C-F00B-4830-8F6A-BD791171B351}" type="slidenum">
              <a:rPr lang="en-US" altLang="zh-CN" smtClean="0"/>
              <a:pPr>
                <a:defRPr/>
              </a:pPr>
              <a:t>31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182027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94C60C-F00B-4830-8F6A-BD791171B351}" type="slidenum">
              <a:rPr lang="en-US" altLang="zh-CN" smtClean="0"/>
              <a:pPr>
                <a:defRPr/>
              </a:pPr>
              <a:t>33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823682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94C60C-F00B-4830-8F6A-BD791171B351}" type="slidenum">
              <a:rPr lang="en-US" altLang="zh-CN" smtClean="0"/>
              <a:pPr>
                <a:defRPr/>
              </a:pPr>
              <a:t>34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387968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94C60C-F00B-4830-8F6A-BD791171B351}" type="slidenum">
              <a:rPr lang="en-US" altLang="zh-CN" smtClean="0"/>
              <a:pPr>
                <a:defRPr/>
              </a:pPr>
              <a:t>35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043105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将所有和</a:t>
            </a:r>
            <a:r>
              <a:rPr lang="en-US" altLang="zh-CN" dirty="0"/>
              <a:t>target</a:t>
            </a:r>
            <a:r>
              <a:rPr lang="zh-CN" altLang="en-US" dirty="0"/>
              <a:t>相连接的</a:t>
            </a:r>
            <a:r>
              <a:rPr lang="en-US" altLang="zh-CN" dirty="0"/>
              <a:t>word</a:t>
            </a:r>
            <a:r>
              <a:rPr lang="zh-CN" altLang="en-US" dirty="0"/>
              <a:t>进行排序，首先将</a:t>
            </a:r>
            <a:r>
              <a:rPr lang="en-US" altLang="zh-CN" dirty="0"/>
              <a:t>target</a:t>
            </a:r>
            <a:r>
              <a:rPr lang="zh-CN" altLang="en-US" dirty="0"/>
              <a:t>的孩子节点排在前面，其它的按照词语在句子中顺序排位</a:t>
            </a:r>
            <a:r>
              <a:rPr lang="en-US" altLang="zh-CN" dirty="0"/>
              <a:t>. </a:t>
            </a:r>
          </a:p>
          <a:p>
            <a:r>
              <a:rPr lang="en-US" altLang="zh-CN" dirty="0"/>
              <a:t>Target</a:t>
            </a:r>
            <a:r>
              <a:rPr lang="zh-CN" altLang="en-US" dirty="0"/>
              <a:t>的孩子节点放在右边，其它的放在左边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94C60C-F00B-4830-8F6A-BD791171B351}" type="slidenum">
              <a:rPr lang="en-US" altLang="zh-CN" smtClean="0"/>
              <a:pPr>
                <a:defRPr/>
              </a:pPr>
              <a:t>36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6183954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94C60C-F00B-4830-8F6A-BD791171B351}" type="slidenum">
              <a:rPr lang="en-US" altLang="zh-CN" smtClean="0"/>
              <a:pPr>
                <a:defRPr/>
              </a:pPr>
              <a:t>37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4177751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94C60C-F00B-4830-8F6A-BD791171B351}" type="slidenum">
              <a:rPr lang="en-US" altLang="zh-CN" smtClean="0"/>
              <a:pPr>
                <a:defRPr/>
              </a:pPr>
              <a:t>38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3209695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94C60C-F00B-4830-8F6A-BD791171B351}" type="slidenum">
              <a:rPr lang="en-US" altLang="zh-CN" smtClean="0"/>
              <a:pPr>
                <a:defRPr/>
              </a:pPr>
              <a:t>39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7671449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Pipeline</a:t>
            </a:r>
            <a:r>
              <a:rPr lang="zh-CN" altLang="en-US" dirty="0"/>
              <a:t>； </a:t>
            </a:r>
            <a:r>
              <a:rPr lang="en-US" altLang="zh-CN" dirty="0"/>
              <a:t>multi-task learning</a:t>
            </a:r>
            <a:r>
              <a:rPr lang="zh-CN" altLang="en-US" dirty="0"/>
              <a:t>，同时预测两类标签；两类标签字符串连接。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94C60C-F00B-4830-8F6A-BD791171B351}" type="slidenum">
              <a:rPr lang="en-US" altLang="zh-CN" smtClean="0"/>
              <a:pPr>
                <a:defRPr/>
              </a:pPr>
              <a:t>40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55672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94C60C-F00B-4830-8F6A-BD791171B351}" type="slidenum">
              <a:rPr lang="en-US" altLang="zh-CN" smtClean="0"/>
              <a:pPr>
                <a:defRPr/>
              </a:pPr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7352747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94C60C-F00B-4830-8F6A-BD791171B351}" type="slidenum">
              <a:rPr lang="en-US" altLang="zh-CN" smtClean="0"/>
              <a:pPr>
                <a:defRPr/>
              </a:pPr>
              <a:t>41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864859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94C60C-F00B-4830-8F6A-BD791171B351}" type="slidenum">
              <a:rPr lang="en-US" altLang="zh-CN" smtClean="0"/>
              <a:pPr>
                <a:defRPr/>
              </a:pPr>
              <a:t>42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00740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94C60C-F00B-4830-8F6A-BD791171B351}" type="slidenum">
              <a:rPr lang="en-US" altLang="zh-CN" smtClean="0"/>
              <a:pPr>
                <a:defRPr/>
              </a:pPr>
              <a:t>43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6074661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94C60C-F00B-4830-8F6A-BD791171B351}" type="slidenum">
              <a:rPr lang="en-US" altLang="zh-CN" smtClean="0"/>
              <a:pPr>
                <a:defRPr/>
              </a:pPr>
              <a:t>44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9754380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Phrase dependency tree</a:t>
            </a:r>
            <a:r>
              <a:rPr lang="en-US" altLang="zh-CN" baseline="0" dirty="0"/>
              <a:t> not constituent tree;</a:t>
            </a:r>
          </a:p>
          <a:p>
            <a:r>
              <a:rPr lang="zh-CN" altLang="en-US" baseline="0" dirty="0"/>
              <a:t>最终的树随着</a:t>
            </a:r>
            <a:r>
              <a:rPr lang="en-US" altLang="zh-CN" baseline="0" dirty="0"/>
              <a:t>target</a:t>
            </a:r>
            <a:r>
              <a:rPr lang="zh-CN" altLang="en-US" baseline="0" dirty="0"/>
              <a:t>的变化而变化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94C60C-F00B-4830-8F6A-BD791171B351}" type="slidenum">
              <a:rPr lang="en-US" altLang="zh-CN" smtClean="0"/>
              <a:pPr>
                <a:defRPr/>
              </a:pPr>
              <a:t>45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7078439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94C60C-F00B-4830-8F6A-BD791171B351}" type="slidenum">
              <a:rPr lang="en-US" altLang="zh-CN" smtClean="0"/>
              <a:pPr>
                <a:defRPr/>
              </a:pPr>
              <a:t>46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3950135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训练只是为了要模型参数；</a:t>
            </a:r>
            <a:endParaRPr lang="en-US" altLang="zh-CN" dirty="0"/>
          </a:p>
          <a:p>
            <a:r>
              <a:rPr lang="en-US" altLang="zh-CN" dirty="0"/>
              <a:t>Distance metric</a:t>
            </a:r>
            <a:r>
              <a:rPr lang="zh-CN" altLang="en-US" dirty="0"/>
              <a:t>为了计算相似度，然后判断是不是指一个</a:t>
            </a:r>
            <a:r>
              <a:rPr lang="en-US" altLang="zh-CN" dirty="0"/>
              <a:t>aspect</a:t>
            </a:r>
          </a:p>
          <a:p>
            <a:r>
              <a:rPr lang="zh-CN" altLang="en-US" dirty="0"/>
              <a:t>正例构造，</a:t>
            </a:r>
            <a:r>
              <a:rPr lang="en-US" altLang="zh-CN" dirty="0"/>
              <a:t>p1</a:t>
            </a:r>
            <a:r>
              <a:rPr lang="en-US" altLang="zh-CN" baseline="0" dirty="0"/>
              <a:t> = p2</a:t>
            </a:r>
            <a:r>
              <a:rPr lang="zh-CN" altLang="en-US" baseline="0" dirty="0"/>
              <a:t>，但是</a:t>
            </a:r>
            <a:r>
              <a:rPr lang="en-US" altLang="zh-CN" baseline="0" dirty="0"/>
              <a:t>context</a:t>
            </a:r>
            <a:r>
              <a:rPr lang="zh-CN" altLang="en-US" baseline="0" dirty="0"/>
              <a:t>不同</a:t>
            </a:r>
            <a:endParaRPr lang="en-US" altLang="zh-CN" baseline="0" dirty="0"/>
          </a:p>
          <a:p>
            <a:r>
              <a:rPr lang="zh-CN" altLang="en-US" baseline="0" dirty="0"/>
              <a:t>负例构造， </a:t>
            </a:r>
            <a:r>
              <a:rPr lang="en-US" altLang="zh-CN" baseline="0" dirty="0"/>
              <a:t>word net</a:t>
            </a:r>
            <a:r>
              <a:rPr lang="zh-CN" altLang="en-US" baseline="0" dirty="0"/>
              <a:t>距离比较远的词</a:t>
            </a:r>
            <a:endParaRPr lang="en-US" altLang="zh-CN" baseline="0" dirty="0"/>
          </a:p>
          <a:p>
            <a:r>
              <a:rPr lang="zh-CN" altLang="en-US" baseline="0" dirty="0"/>
              <a:t>最终聚类时，只需要得到</a:t>
            </a:r>
            <a:r>
              <a:rPr lang="en-US" altLang="zh-CN" baseline="0" dirty="0"/>
              <a:t>h2</a:t>
            </a:r>
            <a:r>
              <a:rPr lang="zh-CN" altLang="en-US" baseline="0" dirty="0"/>
              <a:t>就可以了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94C60C-F00B-4830-8F6A-BD791171B351}" type="slidenum">
              <a:rPr lang="en-US" altLang="zh-CN" smtClean="0"/>
              <a:pPr>
                <a:defRPr/>
              </a:pPr>
              <a:t>47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6916275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94C60C-F00B-4830-8F6A-BD791171B351}" type="slidenum">
              <a:rPr lang="en-US" altLang="zh-CN" smtClean="0"/>
              <a:pPr>
                <a:defRPr/>
              </a:pPr>
              <a:t>48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7415459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94C60C-F00B-4830-8F6A-BD791171B351}" type="slidenum">
              <a:rPr lang="en-US" altLang="zh-CN" smtClean="0"/>
              <a:pPr>
                <a:defRPr/>
              </a:pPr>
              <a:t>49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2413093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深度，</a:t>
            </a:r>
            <a:r>
              <a:rPr lang="zh-CN" altLang="en-US" baseline="0" dirty="0"/>
              <a:t> 双向， 最基本的</a:t>
            </a:r>
            <a:r>
              <a:rPr lang="en-US" altLang="zh-CN" baseline="0" dirty="0"/>
              <a:t>RNN</a:t>
            </a:r>
          </a:p>
          <a:p>
            <a:r>
              <a:rPr lang="zh-CN" altLang="en-US" baseline="0" dirty="0"/>
              <a:t>识别情感短语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94C60C-F00B-4830-8F6A-BD791171B351}" type="slidenum">
              <a:rPr lang="en-US" altLang="zh-CN" smtClean="0"/>
              <a:pPr>
                <a:defRPr/>
              </a:pPr>
              <a:t>50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24372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94C60C-F00B-4830-8F6A-BD791171B351}" type="slidenum">
              <a:rPr lang="en-US" altLang="zh-CN" smtClean="0"/>
              <a:pPr>
                <a:defRPr/>
              </a:pPr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2001490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三种</a:t>
            </a:r>
            <a:r>
              <a:rPr lang="en-US" altLang="zh-CN" dirty="0"/>
              <a:t>RNN,</a:t>
            </a:r>
            <a:r>
              <a:rPr lang="en-US" altLang="zh-CN" baseline="0" dirty="0"/>
              <a:t>  </a:t>
            </a:r>
            <a:r>
              <a:rPr lang="zh-CN" altLang="en-US" baseline="0" dirty="0"/>
              <a:t>隐层 </a:t>
            </a:r>
            <a:r>
              <a:rPr lang="en-US" altLang="zh-CN" baseline="0" dirty="0"/>
              <a:t>for next hidden; output for next hidden; </a:t>
            </a:r>
            <a:r>
              <a:rPr lang="zh-CN" altLang="en-US" baseline="0" dirty="0"/>
              <a:t>以及 </a:t>
            </a:r>
            <a:r>
              <a:rPr lang="en-US" altLang="zh-CN" baseline="0" dirty="0"/>
              <a:t>LSTM</a:t>
            </a:r>
          </a:p>
          <a:p>
            <a:r>
              <a:rPr lang="zh-CN" altLang="en-US" baseline="0" dirty="0"/>
              <a:t>识别</a:t>
            </a:r>
            <a:r>
              <a:rPr lang="en-US" altLang="zh-CN" baseline="0" dirty="0"/>
              <a:t>aspect (target)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94C60C-F00B-4830-8F6A-BD791171B351}" type="slidenum">
              <a:rPr lang="en-US" altLang="zh-CN" smtClean="0"/>
              <a:pPr>
                <a:defRPr/>
              </a:pPr>
              <a:t>51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5504243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94C60C-F00B-4830-8F6A-BD791171B351}" type="slidenum">
              <a:rPr lang="en-US" altLang="zh-CN" smtClean="0"/>
              <a:pPr>
                <a:defRPr/>
              </a:pPr>
              <a:t>52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6547919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94C60C-F00B-4830-8F6A-BD791171B351}" type="slidenum">
              <a:rPr lang="en-US" altLang="zh-CN" smtClean="0"/>
              <a:pPr>
                <a:defRPr/>
              </a:pPr>
              <a:t>53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4482038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分类，每一个主题训练一个模型； 上面是</a:t>
            </a:r>
            <a:r>
              <a:rPr lang="en-US" altLang="zh-CN" dirty="0"/>
              <a:t>char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cnn</a:t>
            </a:r>
            <a:r>
              <a:rPr lang="zh-CN" altLang="en-US" baseline="0" dirty="0"/>
              <a:t>，下面是 </a:t>
            </a:r>
            <a:r>
              <a:rPr lang="en-US" altLang="zh-CN" baseline="0" dirty="0"/>
              <a:t>word-level </a:t>
            </a:r>
            <a:r>
              <a:rPr lang="en-US" altLang="zh-CN" baseline="0" dirty="0" err="1"/>
              <a:t>cnn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94C60C-F00B-4830-8F6A-BD791171B351}" type="slidenum">
              <a:rPr lang="en-US" altLang="zh-CN" smtClean="0"/>
              <a:pPr>
                <a:defRPr/>
              </a:pPr>
              <a:t>54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251891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每一个主题训练一个分类器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94C60C-F00B-4830-8F6A-BD791171B351}" type="slidenum">
              <a:rPr lang="en-US" altLang="zh-CN" smtClean="0"/>
              <a:pPr>
                <a:defRPr/>
              </a:pPr>
              <a:t>55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3165931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两个双向</a:t>
            </a:r>
            <a:r>
              <a:rPr lang="en-US" altLang="zh-CN" dirty="0"/>
              <a:t>LSTM</a:t>
            </a:r>
            <a:r>
              <a:rPr lang="zh-CN" altLang="en-US" dirty="0"/>
              <a:t>网络， </a:t>
            </a:r>
            <a:r>
              <a:rPr lang="en-US" altLang="zh-CN" dirty="0"/>
              <a:t>Target</a:t>
            </a:r>
            <a:r>
              <a:rPr lang="zh-CN" altLang="en-US" dirty="0"/>
              <a:t>和</a:t>
            </a:r>
            <a:r>
              <a:rPr lang="en-US" altLang="zh-CN" dirty="0"/>
              <a:t>Tweet</a:t>
            </a:r>
            <a:r>
              <a:rPr lang="zh-CN" altLang="en-US" dirty="0"/>
              <a:t>分别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94C60C-F00B-4830-8F6A-BD791171B351}" type="slidenum">
              <a:rPr lang="en-US" altLang="zh-CN" smtClean="0"/>
              <a:pPr>
                <a:defRPr/>
              </a:pPr>
              <a:t>56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29131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94C60C-F00B-4830-8F6A-BD791171B351}" type="slidenum">
              <a:rPr lang="en-US" altLang="zh-CN" smtClean="0"/>
              <a:pPr>
                <a:defRPr/>
              </a:pPr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87717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94C60C-F00B-4830-8F6A-BD791171B351}" type="slidenum">
              <a:rPr lang="en-US" altLang="zh-CN" smtClean="0"/>
              <a:pPr>
                <a:defRPr/>
              </a:pPr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144566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94C60C-F00B-4830-8F6A-BD791171B351}" type="slidenum">
              <a:rPr lang="en-US" altLang="zh-CN" smtClean="0"/>
              <a:pPr>
                <a:defRPr/>
              </a:pPr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91822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94C60C-F00B-4830-8F6A-BD791171B351}" type="slidenum">
              <a:rPr lang="en-US" altLang="zh-CN" smtClean="0"/>
              <a:pPr>
                <a:defRPr/>
              </a:pPr>
              <a:t>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4331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zh-CN" altLang="en-US" noProof="0"/>
              <a:t>单击此处编辑母版标题样式</a:t>
            </a:r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600"/>
            </a:lvl1pPr>
          </a:lstStyle>
          <a:p>
            <a:pPr lvl="0"/>
            <a:r>
              <a:rPr lang="zh-CN" altLang="en-US" noProof="0"/>
              <a:t>单击此处编辑母版副标题样式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8F447-DB1E-41C9-A9B8-9463F8DDA94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37936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EAB93-3794-4B04-A876-938A06445FB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16783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F311D-9BB5-4693-A633-CCD00EF17B9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76238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85A62-D0C5-432E-AAF7-23150F8A838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023799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6A0F89-A3B6-4F40-BBE1-AE501113568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49156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4CC8C-0658-4C42-B18B-A211FB86275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80678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20C41-DAB9-4489-B1D7-CA9E6397B22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51302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07E14-73A2-48E2-8B22-AD786EF7F18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20141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C1029-DDC4-4F4F-9690-F58530ABA88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70429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89FD7-8D31-4773-8450-B6268A8078E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19283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360B8-1936-4C1D-A8AC-FCCF6A0EB68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17431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5A11F-DA13-4EAE-8FA9-5DEADE41557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35379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6EA7D-A664-48DB-88CF-217B15AFCD6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05501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8280F043-BB55-4940-82EF-A3A0D3E572B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4" cy="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4" cy="7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4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4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4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4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4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宋体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宋体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宋体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宋体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宋体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宋体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宋体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600">
          <a:solidFill>
            <a:schemeClr val="tx1"/>
          </a:solidFill>
          <a:latin typeface="+mn-lt"/>
          <a:ea typeface="+mn-ea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  <a:ea typeface="+mn-ea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内容占位符 2"/>
          <p:cNvSpPr>
            <a:spLocks noGrp="1"/>
          </p:cNvSpPr>
          <p:nvPr>
            <p:ph idx="4294967295"/>
          </p:nvPr>
        </p:nvSpPr>
        <p:spPr>
          <a:xfrm>
            <a:off x="457200" y="1556792"/>
            <a:ext cx="8229600" cy="4411662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zh-CN" sz="3600" dirty="0">
              <a:latin typeface="Times New Roman" panose="02020603050405020304" pitchFamily="18" charset="0"/>
              <a:ea typeface="华文楷体" pitchFamily="2" charset="-122"/>
            </a:endParaRPr>
          </a:p>
          <a:p>
            <a:pPr marL="0" indent="0" eaLnBrk="1" hangingPunct="1">
              <a:buNone/>
            </a:pPr>
            <a:endParaRPr lang="en-US" altLang="zh-CN" sz="3600" dirty="0">
              <a:latin typeface="Times New Roman" panose="02020603050405020304" pitchFamily="18" charset="0"/>
              <a:ea typeface="华文楷体" pitchFamily="2" charset="-122"/>
            </a:endParaRPr>
          </a:p>
          <a:p>
            <a:pPr marL="0" indent="0" eaLnBrk="1" hangingPunct="1">
              <a:buNone/>
            </a:pPr>
            <a:endParaRPr lang="en-US" altLang="zh-CN" sz="3600" dirty="0">
              <a:solidFill>
                <a:schemeClr val="tx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7" name="组合 57"/>
          <p:cNvGrpSpPr>
            <a:grpSpLocks/>
          </p:cNvGrpSpPr>
          <p:nvPr/>
        </p:nvGrpSpPr>
        <p:grpSpPr bwMode="auto">
          <a:xfrm>
            <a:off x="457200" y="404813"/>
            <a:ext cx="7355160" cy="1008062"/>
            <a:chOff x="0" y="3"/>
            <a:chExt cx="4608513" cy="1007479"/>
          </a:xfrm>
        </p:grpSpPr>
        <p:sp>
          <p:nvSpPr>
            <p:cNvPr id="8" name="圆角矩形 7"/>
            <p:cNvSpPr/>
            <p:nvPr/>
          </p:nvSpPr>
          <p:spPr>
            <a:xfrm>
              <a:off x="0" y="3"/>
              <a:ext cx="4608513" cy="1007479"/>
            </a:xfrm>
            <a:prstGeom prst="roundRect">
              <a:avLst/>
            </a:prstGeom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圆角矩形 4"/>
            <p:cNvSpPr/>
            <p:nvPr/>
          </p:nvSpPr>
          <p:spPr>
            <a:xfrm>
              <a:off x="48830" y="49187"/>
              <a:ext cx="4510853" cy="9091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0" tIns="152400" rIns="152400" bIns="152400" spcCol="1270" anchor="ctr"/>
            <a:lstStyle/>
            <a:p>
              <a:pPr algn="ctr" defTabSz="17780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3600" b="1" dirty="0">
                  <a:latin typeface="Times New Roman" panose="02020603050405020304" pitchFamily="18" charset="0"/>
                  <a:ea typeface="华文楷体" pitchFamily="2" charset="-122"/>
                </a:rPr>
                <a:t>基本框架</a:t>
              </a:r>
              <a:endParaRPr lang="en-US" sz="3600" b="1" dirty="0">
                <a:latin typeface="Times New Roman" panose="02020603050405020304" pitchFamily="18" charset="0"/>
                <a:ea typeface="华文楷体" pitchFamily="2" charset="-122"/>
              </a:endParaRPr>
            </a:p>
          </p:txBody>
        </p:sp>
      </p:grpSp>
      <p:sp>
        <p:nvSpPr>
          <p:cNvPr id="2" name="圆角矩形 1"/>
          <p:cNvSpPr/>
          <p:nvPr/>
        </p:nvSpPr>
        <p:spPr>
          <a:xfrm>
            <a:off x="2771800" y="3691429"/>
            <a:ext cx="2952328" cy="7920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</a:rPr>
              <a:t>句子表示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1619672" y="5203597"/>
            <a:ext cx="5256584" cy="7920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</a:rPr>
              <a:t>向量化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3303992" y="2273359"/>
            <a:ext cx="1872208" cy="7920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</a:rPr>
              <a:t>情感分类</a:t>
            </a:r>
          </a:p>
        </p:txBody>
      </p:sp>
      <p:cxnSp>
        <p:nvCxnSpPr>
          <p:cNvPr id="5" name="直接箭头连接符 4"/>
          <p:cNvCxnSpPr>
            <a:stCxn id="3" idx="0"/>
            <a:endCxn id="2" idx="2"/>
          </p:cNvCxnSpPr>
          <p:nvPr/>
        </p:nvCxnSpPr>
        <p:spPr>
          <a:xfrm flipV="1">
            <a:off x="4247964" y="4483517"/>
            <a:ext cx="0" cy="720080"/>
          </a:xfrm>
          <a:prstGeom prst="straightConnector1">
            <a:avLst/>
          </a:prstGeom>
          <a:ln w="508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>
            <a:stCxn id="2" idx="0"/>
            <a:endCxn id="10" idx="2"/>
          </p:cNvCxnSpPr>
          <p:nvPr/>
        </p:nvCxnSpPr>
        <p:spPr>
          <a:xfrm flipH="1" flipV="1">
            <a:off x="4240096" y="3065447"/>
            <a:ext cx="7868" cy="625982"/>
          </a:xfrm>
          <a:prstGeom prst="straightConnector1">
            <a:avLst/>
          </a:prstGeom>
          <a:ln w="508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0612" y="1726711"/>
            <a:ext cx="853396" cy="4132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/>
              <p:cNvSpPr txBox="1"/>
              <p:nvPr/>
            </p:nvSpPr>
            <p:spPr>
              <a:xfrm>
                <a:off x="2483768" y="6165304"/>
                <a:ext cx="29084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latin typeface="+mn-ea"/>
                    <a:ea typeface="+mn-ea"/>
                  </a:rPr>
                  <a:t>输入：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ea typeface="+mn-ea"/>
                          </a:rPr>
                          <m:t>𝒘</m:t>
                        </m:r>
                      </m:e>
                      <m:sub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ea typeface="+mn-ea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altLang="zh-CN" sz="2000" b="1" i="1"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+mn-ea"/>
                          </a:rPr>
                          <m:t>𝒘</m:t>
                        </m:r>
                      </m:e>
                      <m:sub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ea typeface="+mn-ea"/>
                          </a:rPr>
                          <m:t>𝟐</m:t>
                        </m:r>
                      </m:sub>
                    </m:sSub>
                    <m:r>
                      <a:rPr lang="zh-CN" altLang="en-US" sz="2000" b="1" i="1" smtClean="0">
                        <a:latin typeface="Cambria Math" panose="02040503050406030204" pitchFamily="18" charset="0"/>
                        <a:ea typeface="+mn-ea"/>
                      </a:rPr>
                      <m:t>⋯</m:t>
                    </m:r>
                    <m:sSub>
                      <m:sSubPr>
                        <m:ctrlPr>
                          <a:rPr lang="en-US" altLang="zh-CN" sz="2000" b="1" i="1"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+mn-ea"/>
                          </a:rPr>
                          <m:t>𝒘</m:t>
                        </m:r>
                      </m:e>
                      <m:sub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ea typeface="+mn-ea"/>
                          </a:rPr>
                          <m:t>𝒏</m:t>
                        </m:r>
                      </m:sub>
                    </m:sSub>
                  </m:oMath>
                </a14:m>
                <a:endParaRPr lang="zh-CN" altLang="en-US" sz="2000" b="1" dirty="0">
                  <a:latin typeface="+mn-ea"/>
                  <a:ea typeface="+mn-ea"/>
                </a:endParaRPr>
              </a:p>
            </p:txBody>
          </p:sp>
        </mc:Choice>
        <mc:Fallback xmlns=""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6165304"/>
                <a:ext cx="2908456" cy="400110"/>
              </a:xfrm>
              <a:prstGeom prst="rect">
                <a:avLst/>
              </a:prstGeom>
              <a:blipFill>
                <a:blip r:embed="rId4"/>
                <a:stretch>
                  <a:fillRect l="-2092" t="-10606" b="-227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本框 14"/>
          <p:cNvSpPr txBox="1"/>
          <p:nvPr/>
        </p:nvSpPr>
        <p:spPr>
          <a:xfrm>
            <a:off x="2483768" y="1757080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宋体" panose="02010600030101010101" pitchFamily="2" charset="-122"/>
              </a:rPr>
              <a:t>输出：</a:t>
            </a:r>
          </a:p>
        </p:txBody>
      </p:sp>
    </p:spTree>
    <p:extLst>
      <p:ext uri="{BB962C8B-B14F-4D97-AF65-F5344CB8AC3E}">
        <p14:creationId xmlns:p14="http://schemas.microsoft.com/office/powerpoint/2010/main" val="3229466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内容占位符 2"/>
          <p:cNvSpPr>
            <a:spLocks noGrp="1"/>
          </p:cNvSpPr>
          <p:nvPr>
            <p:ph idx="4294967295"/>
          </p:nvPr>
        </p:nvSpPr>
        <p:spPr>
          <a:xfrm>
            <a:off x="457200" y="1556792"/>
            <a:ext cx="8229600" cy="44116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zh-CN" altLang="en-US" sz="3600" dirty="0">
                <a:latin typeface="Times New Roman" panose="02020603050405020304" pitchFamily="18" charset="0"/>
                <a:ea typeface="华文楷体" pitchFamily="2" charset="-122"/>
              </a:rPr>
              <a:t>多个</a:t>
            </a:r>
            <a:r>
              <a:rPr lang="en-US" altLang="zh-CN" sz="3600" dirty="0">
                <a:latin typeface="Times New Roman" panose="02020603050405020304" pitchFamily="18" charset="0"/>
                <a:ea typeface="华文楷体" pitchFamily="2" charset="-122"/>
              </a:rPr>
              <a:t>CNN</a:t>
            </a:r>
            <a:r>
              <a:rPr lang="zh-CN" altLang="en-US" sz="3600" dirty="0">
                <a:latin typeface="Times New Roman" panose="02020603050405020304" pitchFamily="18" charset="0"/>
                <a:ea typeface="华文楷体" pitchFamily="2" charset="-122"/>
              </a:rPr>
              <a:t>神经网络结构</a:t>
            </a:r>
            <a:endParaRPr lang="en-US" altLang="zh-CN" sz="3600" dirty="0">
              <a:latin typeface="Times New Roman" panose="02020603050405020304" pitchFamily="18" charset="0"/>
              <a:ea typeface="华文楷体" pitchFamily="2" charset="-122"/>
            </a:endParaRPr>
          </a:p>
          <a:p>
            <a:pPr marL="0" indent="0" eaLnBrk="1" hangingPunct="1">
              <a:buNone/>
            </a:pPr>
            <a:endParaRPr lang="en-US" altLang="zh-CN" sz="3600" dirty="0">
              <a:solidFill>
                <a:schemeClr val="tx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7" name="组合 57"/>
          <p:cNvGrpSpPr>
            <a:grpSpLocks/>
          </p:cNvGrpSpPr>
          <p:nvPr/>
        </p:nvGrpSpPr>
        <p:grpSpPr bwMode="auto">
          <a:xfrm>
            <a:off x="457200" y="404813"/>
            <a:ext cx="7355160" cy="1008062"/>
            <a:chOff x="0" y="3"/>
            <a:chExt cx="4608513" cy="1007479"/>
          </a:xfrm>
        </p:grpSpPr>
        <p:sp>
          <p:nvSpPr>
            <p:cNvPr id="8" name="圆角矩形 7"/>
            <p:cNvSpPr/>
            <p:nvPr/>
          </p:nvSpPr>
          <p:spPr>
            <a:xfrm>
              <a:off x="0" y="3"/>
              <a:ext cx="4608513" cy="1007479"/>
            </a:xfrm>
            <a:prstGeom prst="roundRect">
              <a:avLst/>
            </a:prstGeom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圆角矩形 4"/>
            <p:cNvSpPr/>
            <p:nvPr/>
          </p:nvSpPr>
          <p:spPr>
            <a:xfrm>
              <a:off x="48830" y="49187"/>
              <a:ext cx="4510853" cy="9091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0" tIns="152400" rIns="152400" bIns="152400" spcCol="1270" anchor="ctr"/>
            <a:lstStyle/>
            <a:p>
              <a:pPr algn="ctr" defTabSz="17780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3600" b="1" dirty="0">
                  <a:latin typeface="Times New Roman" panose="02020603050405020304" pitchFamily="18" charset="0"/>
                  <a:ea typeface="华文楷体" pitchFamily="2" charset="-122"/>
                </a:rPr>
                <a:t>句子表示</a:t>
              </a:r>
              <a:endParaRPr lang="en-US" sz="3600" b="1" dirty="0">
                <a:latin typeface="Times New Roman" panose="02020603050405020304" pitchFamily="18" charset="0"/>
                <a:ea typeface="华文楷体" pitchFamily="2" charset="-122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-16202" y="6239053"/>
            <a:ext cx="91602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Nal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Kalchbrenner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Edward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Grefenstette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Phil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Blunsom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 convolutional neural network for modelling sentences. In Proceedings of ACL 2014.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2195048"/>
            <a:ext cx="3312367" cy="404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199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内容占位符 2"/>
          <p:cNvSpPr>
            <a:spLocks noGrp="1"/>
          </p:cNvSpPr>
          <p:nvPr>
            <p:ph idx="4294967295"/>
          </p:nvPr>
        </p:nvSpPr>
        <p:spPr>
          <a:xfrm>
            <a:off x="457200" y="1556792"/>
            <a:ext cx="8229600" cy="44116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zh-CN" altLang="en-US" sz="3600" dirty="0">
                <a:latin typeface="Times New Roman" panose="02020603050405020304" pitchFamily="18" charset="0"/>
                <a:ea typeface="华文楷体" pitchFamily="2" charset="-122"/>
              </a:rPr>
              <a:t>多个</a:t>
            </a:r>
            <a:r>
              <a:rPr lang="en-US" altLang="zh-CN" sz="3600" dirty="0">
                <a:latin typeface="Times New Roman" panose="02020603050405020304" pitchFamily="18" charset="0"/>
                <a:ea typeface="华文楷体" pitchFamily="2" charset="-122"/>
              </a:rPr>
              <a:t>CNN</a:t>
            </a:r>
            <a:r>
              <a:rPr lang="zh-CN" altLang="en-US" sz="3600" dirty="0">
                <a:latin typeface="Times New Roman" panose="02020603050405020304" pitchFamily="18" charset="0"/>
                <a:ea typeface="华文楷体" pitchFamily="2" charset="-122"/>
              </a:rPr>
              <a:t>神经网络结构</a:t>
            </a:r>
            <a:endParaRPr lang="en-US" altLang="zh-CN" sz="3600" dirty="0">
              <a:latin typeface="Times New Roman" panose="02020603050405020304" pitchFamily="18" charset="0"/>
              <a:ea typeface="华文楷体" pitchFamily="2" charset="-122"/>
            </a:endParaRPr>
          </a:p>
          <a:p>
            <a:pPr marL="0" indent="0" eaLnBrk="1" hangingPunct="1">
              <a:buNone/>
            </a:pPr>
            <a:endParaRPr lang="en-US" altLang="zh-CN" sz="3600" dirty="0">
              <a:solidFill>
                <a:schemeClr val="tx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7" name="组合 57"/>
          <p:cNvGrpSpPr>
            <a:grpSpLocks/>
          </p:cNvGrpSpPr>
          <p:nvPr/>
        </p:nvGrpSpPr>
        <p:grpSpPr bwMode="auto">
          <a:xfrm>
            <a:off x="457200" y="404813"/>
            <a:ext cx="7355160" cy="1008062"/>
            <a:chOff x="0" y="3"/>
            <a:chExt cx="4608513" cy="1007479"/>
          </a:xfrm>
        </p:grpSpPr>
        <p:sp>
          <p:nvSpPr>
            <p:cNvPr id="8" name="圆角矩形 7"/>
            <p:cNvSpPr/>
            <p:nvPr/>
          </p:nvSpPr>
          <p:spPr>
            <a:xfrm>
              <a:off x="0" y="3"/>
              <a:ext cx="4608513" cy="1007479"/>
            </a:xfrm>
            <a:prstGeom prst="roundRect">
              <a:avLst/>
            </a:prstGeom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圆角矩形 4"/>
            <p:cNvSpPr/>
            <p:nvPr/>
          </p:nvSpPr>
          <p:spPr>
            <a:xfrm>
              <a:off x="48830" y="49187"/>
              <a:ext cx="4510853" cy="9091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0" tIns="152400" rIns="152400" bIns="152400" spcCol="1270" anchor="ctr"/>
            <a:lstStyle/>
            <a:p>
              <a:pPr algn="ctr" defTabSz="17780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3600" b="1" dirty="0">
                  <a:latin typeface="Times New Roman" panose="02020603050405020304" pitchFamily="18" charset="0"/>
                  <a:ea typeface="华文楷体" pitchFamily="2" charset="-122"/>
                </a:rPr>
                <a:t>句子表示</a:t>
              </a:r>
              <a:endParaRPr lang="en-US" sz="3600" b="1" dirty="0">
                <a:latin typeface="Times New Roman" panose="02020603050405020304" pitchFamily="18" charset="0"/>
                <a:ea typeface="华文楷体" pitchFamily="2" charset="-122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-16202" y="6239053"/>
            <a:ext cx="91602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Yoon Kim. Convolutional neural networks for sentence classification. In Proceedings of EMNLP 2014.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2158435"/>
            <a:ext cx="3960440" cy="411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987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内容占位符 2"/>
          <p:cNvSpPr>
            <a:spLocks noGrp="1"/>
          </p:cNvSpPr>
          <p:nvPr>
            <p:ph idx="4294967295"/>
          </p:nvPr>
        </p:nvSpPr>
        <p:spPr>
          <a:xfrm>
            <a:off x="457200" y="1556792"/>
            <a:ext cx="8229600" cy="44116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zh-CN" altLang="en-US" sz="3600" dirty="0">
                <a:latin typeface="Times New Roman" panose="02020603050405020304" pitchFamily="18" charset="0"/>
                <a:ea typeface="华文楷体" pitchFamily="2" charset="-122"/>
              </a:rPr>
              <a:t>多种输入词向量</a:t>
            </a:r>
            <a:endParaRPr lang="en-US" altLang="zh-CN" sz="3600" dirty="0">
              <a:latin typeface="Times New Roman" panose="02020603050405020304" pitchFamily="18" charset="0"/>
              <a:ea typeface="华文楷体" pitchFamily="2" charset="-122"/>
            </a:endParaRPr>
          </a:p>
          <a:p>
            <a:pPr marL="0" indent="0" eaLnBrk="1" hangingPunct="1">
              <a:buNone/>
            </a:pPr>
            <a:endParaRPr lang="en-US" altLang="zh-CN" sz="3600" dirty="0">
              <a:solidFill>
                <a:schemeClr val="tx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7" name="组合 57"/>
          <p:cNvGrpSpPr>
            <a:grpSpLocks/>
          </p:cNvGrpSpPr>
          <p:nvPr/>
        </p:nvGrpSpPr>
        <p:grpSpPr bwMode="auto">
          <a:xfrm>
            <a:off x="457200" y="404813"/>
            <a:ext cx="7355160" cy="1008062"/>
            <a:chOff x="0" y="3"/>
            <a:chExt cx="4608513" cy="1007479"/>
          </a:xfrm>
        </p:grpSpPr>
        <p:sp>
          <p:nvSpPr>
            <p:cNvPr id="8" name="圆角矩形 7"/>
            <p:cNvSpPr/>
            <p:nvPr/>
          </p:nvSpPr>
          <p:spPr>
            <a:xfrm>
              <a:off x="0" y="3"/>
              <a:ext cx="4608513" cy="1007479"/>
            </a:xfrm>
            <a:prstGeom prst="roundRect">
              <a:avLst/>
            </a:prstGeom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圆角矩形 4"/>
            <p:cNvSpPr/>
            <p:nvPr/>
          </p:nvSpPr>
          <p:spPr>
            <a:xfrm>
              <a:off x="48830" y="49187"/>
              <a:ext cx="4510853" cy="9091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0" tIns="152400" rIns="152400" bIns="152400" spcCol="1270" anchor="ctr"/>
            <a:lstStyle/>
            <a:p>
              <a:pPr algn="ctr" defTabSz="17780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3600" b="1" dirty="0">
                  <a:latin typeface="Times New Roman" panose="02020603050405020304" pitchFamily="18" charset="0"/>
                  <a:ea typeface="华文楷体" pitchFamily="2" charset="-122"/>
                </a:rPr>
                <a:t>句子表示</a:t>
              </a:r>
              <a:endParaRPr lang="en-US" sz="3600" b="1" dirty="0">
                <a:latin typeface="Times New Roman" panose="02020603050405020304" pitchFamily="18" charset="0"/>
                <a:ea typeface="华文楷体" pitchFamily="2" charset="-122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-16202" y="6239053"/>
            <a:ext cx="91602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Wenpeng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Yin, and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Hinrich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Schütze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Multichannel variable-size convolution for sentence classification. In Proceedings of CONLL 2015.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1899609"/>
            <a:ext cx="3168352" cy="442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643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内容占位符 2"/>
          <p:cNvSpPr>
            <a:spLocks noGrp="1"/>
          </p:cNvSpPr>
          <p:nvPr>
            <p:ph idx="4294967295"/>
          </p:nvPr>
        </p:nvSpPr>
        <p:spPr>
          <a:xfrm>
            <a:off x="457200" y="1556792"/>
            <a:ext cx="8229600" cy="44116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zh-CN" altLang="en-US" sz="3600" dirty="0">
                <a:latin typeface="Times New Roman" panose="02020603050405020304" pitchFamily="18" charset="0"/>
                <a:ea typeface="华文楷体" pitchFamily="2" charset="-122"/>
              </a:rPr>
              <a:t>多种输入词向量</a:t>
            </a:r>
            <a:endParaRPr lang="en-US" altLang="zh-CN" sz="3600" dirty="0">
              <a:latin typeface="Times New Roman" panose="02020603050405020304" pitchFamily="18" charset="0"/>
              <a:ea typeface="华文楷体" pitchFamily="2" charset="-122"/>
            </a:endParaRPr>
          </a:p>
          <a:p>
            <a:pPr marL="0" indent="0" eaLnBrk="1" hangingPunct="1">
              <a:buNone/>
            </a:pPr>
            <a:endParaRPr lang="en-US" altLang="zh-CN" sz="3600" dirty="0">
              <a:solidFill>
                <a:schemeClr val="tx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7" name="组合 57"/>
          <p:cNvGrpSpPr>
            <a:grpSpLocks/>
          </p:cNvGrpSpPr>
          <p:nvPr/>
        </p:nvGrpSpPr>
        <p:grpSpPr bwMode="auto">
          <a:xfrm>
            <a:off x="457200" y="404813"/>
            <a:ext cx="7355160" cy="1008062"/>
            <a:chOff x="0" y="3"/>
            <a:chExt cx="4608513" cy="1007479"/>
          </a:xfrm>
        </p:grpSpPr>
        <p:sp>
          <p:nvSpPr>
            <p:cNvPr id="8" name="圆角矩形 7"/>
            <p:cNvSpPr/>
            <p:nvPr/>
          </p:nvSpPr>
          <p:spPr>
            <a:xfrm>
              <a:off x="0" y="3"/>
              <a:ext cx="4608513" cy="1007479"/>
            </a:xfrm>
            <a:prstGeom prst="roundRect">
              <a:avLst/>
            </a:prstGeom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圆角矩形 4"/>
            <p:cNvSpPr/>
            <p:nvPr/>
          </p:nvSpPr>
          <p:spPr>
            <a:xfrm>
              <a:off x="48830" y="49187"/>
              <a:ext cx="4510853" cy="9091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0" tIns="152400" rIns="152400" bIns="152400" spcCol="1270" anchor="ctr"/>
            <a:lstStyle/>
            <a:p>
              <a:pPr algn="ctr" defTabSz="17780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3600" b="1" dirty="0">
                  <a:latin typeface="Times New Roman" panose="02020603050405020304" pitchFamily="18" charset="0"/>
                  <a:ea typeface="华文楷体" pitchFamily="2" charset="-122"/>
                </a:rPr>
                <a:t>句子表示</a:t>
              </a:r>
              <a:endParaRPr lang="en-US" sz="3600" b="1" dirty="0">
                <a:latin typeface="Times New Roman" panose="02020603050405020304" pitchFamily="18" charset="0"/>
                <a:ea typeface="华文楷体" pitchFamily="2" charset="-122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-16202" y="6239053"/>
            <a:ext cx="91602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 Zhang, Stephen Roller, and Byron Wallace.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Mgnc-cnn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 simple approach to exploiting multiple word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embeddings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sentence classification. In Proceedings of NAACL 2016.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230200"/>
            <a:ext cx="8168388" cy="388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437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内容占位符 2"/>
          <p:cNvSpPr>
            <a:spLocks noGrp="1"/>
          </p:cNvSpPr>
          <p:nvPr>
            <p:ph idx="4294967295"/>
          </p:nvPr>
        </p:nvSpPr>
        <p:spPr>
          <a:xfrm>
            <a:off x="457200" y="1556792"/>
            <a:ext cx="8229600" cy="44116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zh-CN" altLang="en-US" sz="3600" dirty="0">
                <a:latin typeface="Times New Roman" panose="02020603050405020304" pitchFamily="18" charset="0"/>
                <a:ea typeface="华文楷体" pitchFamily="2" charset="-122"/>
              </a:rPr>
              <a:t>字</a:t>
            </a:r>
            <a:r>
              <a:rPr lang="en-US" altLang="zh-CN" sz="3600" dirty="0">
                <a:latin typeface="Times New Roman" panose="02020603050405020304" pitchFamily="18" charset="0"/>
                <a:ea typeface="华文楷体" pitchFamily="2" charset="-122"/>
              </a:rPr>
              <a:t>/</a:t>
            </a:r>
            <a:r>
              <a:rPr lang="zh-CN" altLang="en-US" sz="3600" dirty="0">
                <a:latin typeface="Times New Roman" panose="02020603050405020304" pitchFamily="18" charset="0"/>
                <a:ea typeface="华文楷体" pitchFamily="2" charset="-122"/>
              </a:rPr>
              <a:t>词向量组合</a:t>
            </a:r>
            <a:endParaRPr lang="en-US" altLang="zh-CN" sz="3600" dirty="0">
              <a:latin typeface="Times New Roman" panose="02020603050405020304" pitchFamily="18" charset="0"/>
              <a:ea typeface="华文楷体" pitchFamily="2" charset="-122"/>
            </a:endParaRPr>
          </a:p>
          <a:p>
            <a:pPr marL="0" indent="0" eaLnBrk="1" hangingPunct="1">
              <a:buNone/>
            </a:pPr>
            <a:endParaRPr lang="en-US" altLang="zh-CN" sz="3600" dirty="0">
              <a:solidFill>
                <a:schemeClr val="tx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7" name="组合 57"/>
          <p:cNvGrpSpPr>
            <a:grpSpLocks/>
          </p:cNvGrpSpPr>
          <p:nvPr/>
        </p:nvGrpSpPr>
        <p:grpSpPr bwMode="auto">
          <a:xfrm>
            <a:off x="457200" y="404813"/>
            <a:ext cx="7355160" cy="1008062"/>
            <a:chOff x="0" y="3"/>
            <a:chExt cx="4608513" cy="1007479"/>
          </a:xfrm>
        </p:grpSpPr>
        <p:sp>
          <p:nvSpPr>
            <p:cNvPr id="8" name="圆角矩形 7"/>
            <p:cNvSpPr/>
            <p:nvPr/>
          </p:nvSpPr>
          <p:spPr>
            <a:xfrm>
              <a:off x="0" y="3"/>
              <a:ext cx="4608513" cy="1007479"/>
            </a:xfrm>
            <a:prstGeom prst="roundRect">
              <a:avLst/>
            </a:prstGeom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圆角矩形 4"/>
            <p:cNvSpPr/>
            <p:nvPr/>
          </p:nvSpPr>
          <p:spPr>
            <a:xfrm>
              <a:off x="48830" y="49187"/>
              <a:ext cx="4510853" cy="9091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0" tIns="152400" rIns="152400" bIns="152400" spcCol="1270" anchor="ctr"/>
            <a:lstStyle/>
            <a:p>
              <a:pPr algn="ctr" defTabSz="17780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3600" b="1" dirty="0">
                  <a:latin typeface="Times New Roman" panose="02020603050405020304" pitchFamily="18" charset="0"/>
                  <a:ea typeface="华文楷体" pitchFamily="2" charset="-122"/>
                </a:rPr>
                <a:t>句子表示</a:t>
              </a:r>
              <a:endParaRPr lang="en-US" sz="3600" b="1" dirty="0">
                <a:latin typeface="Times New Roman" panose="02020603050405020304" pitchFamily="18" charset="0"/>
                <a:ea typeface="华文楷体" pitchFamily="2" charset="-122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-16202" y="6239053"/>
            <a:ext cx="91602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Cícero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Nogueira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dos Santos, and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Maira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Gatti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Deep Convolutional Neural Networks for Sentiment Analysis of Short Texts. In Proceedings of COLING 2014.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2119541"/>
            <a:ext cx="4117148" cy="407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308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内容占位符 2"/>
          <p:cNvSpPr>
            <a:spLocks noGrp="1"/>
          </p:cNvSpPr>
          <p:nvPr>
            <p:ph idx="4294967295"/>
          </p:nvPr>
        </p:nvSpPr>
        <p:spPr>
          <a:xfrm>
            <a:off x="457200" y="1556792"/>
            <a:ext cx="8229600" cy="44116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zh-CN" altLang="en-US" sz="3600" dirty="0">
                <a:latin typeface="Times New Roman" panose="02020603050405020304" pitchFamily="18" charset="0"/>
                <a:ea typeface="华文楷体" pitchFamily="2" charset="-122"/>
              </a:rPr>
              <a:t>非线性不连续的卷积方式</a:t>
            </a:r>
            <a:endParaRPr lang="en-US" altLang="zh-CN" sz="3600" dirty="0">
              <a:latin typeface="Times New Roman" panose="02020603050405020304" pitchFamily="18" charset="0"/>
              <a:ea typeface="华文楷体" pitchFamily="2" charset="-122"/>
            </a:endParaRPr>
          </a:p>
          <a:p>
            <a:pPr marL="0" indent="0" eaLnBrk="1" hangingPunct="1">
              <a:buNone/>
            </a:pPr>
            <a:endParaRPr lang="en-US" altLang="zh-CN" sz="3600" dirty="0">
              <a:solidFill>
                <a:schemeClr val="tx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7" name="组合 57"/>
          <p:cNvGrpSpPr>
            <a:grpSpLocks/>
          </p:cNvGrpSpPr>
          <p:nvPr/>
        </p:nvGrpSpPr>
        <p:grpSpPr bwMode="auto">
          <a:xfrm>
            <a:off x="457200" y="404813"/>
            <a:ext cx="7355160" cy="1008062"/>
            <a:chOff x="0" y="3"/>
            <a:chExt cx="4608513" cy="1007479"/>
          </a:xfrm>
        </p:grpSpPr>
        <p:sp>
          <p:nvSpPr>
            <p:cNvPr id="8" name="圆角矩形 7"/>
            <p:cNvSpPr/>
            <p:nvPr/>
          </p:nvSpPr>
          <p:spPr>
            <a:xfrm>
              <a:off x="0" y="3"/>
              <a:ext cx="4608513" cy="1007479"/>
            </a:xfrm>
            <a:prstGeom prst="roundRect">
              <a:avLst/>
            </a:prstGeom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圆角矩形 4"/>
            <p:cNvSpPr/>
            <p:nvPr/>
          </p:nvSpPr>
          <p:spPr>
            <a:xfrm>
              <a:off x="48830" y="49187"/>
              <a:ext cx="4510853" cy="9091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0" tIns="152400" rIns="152400" bIns="152400" spcCol="1270" anchor="ctr"/>
            <a:lstStyle/>
            <a:p>
              <a:pPr algn="ctr" defTabSz="17780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3600" b="1" dirty="0">
                  <a:latin typeface="Times New Roman" panose="02020603050405020304" pitchFamily="18" charset="0"/>
                  <a:ea typeface="华文楷体" pitchFamily="2" charset="-122"/>
                </a:rPr>
                <a:t>句子表示</a:t>
              </a:r>
              <a:endParaRPr lang="en-US" sz="3600" b="1" dirty="0">
                <a:latin typeface="Times New Roman" panose="02020603050405020304" pitchFamily="18" charset="0"/>
                <a:ea typeface="华文楷体" pitchFamily="2" charset="-122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-16202" y="6239053"/>
            <a:ext cx="91602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Tao Lei, Regina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Barzilay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Tommi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Jaakkola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Molding CNNs for text: non-linear, non-consecutive convolutions. In Proceedings of EMNLP 2015.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2564904"/>
            <a:ext cx="5192290" cy="28083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6" y="4549538"/>
            <a:ext cx="3269492" cy="96769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10" y="5582904"/>
            <a:ext cx="4219048" cy="5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889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内容占位符 2"/>
          <p:cNvSpPr>
            <a:spLocks noGrp="1"/>
          </p:cNvSpPr>
          <p:nvPr>
            <p:ph idx="4294967295"/>
          </p:nvPr>
        </p:nvSpPr>
        <p:spPr>
          <a:xfrm>
            <a:off x="457200" y="1556792"/>
            <a:ext cx="8229600" cy="44116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zh-CN" altLang="en-US" sz="3600" dirty="0">
                <a:latin typeface="Times New Roman" panose="02020603050405020304" pitchFamily="18" charset="0"/>
                <a:ea typeface="华文楷体" pitchFamily="2" charset="-122"/>
              </a:rPr>
              <a:t>循环神经网络</a:t>
            </a:r>
            <a:r>
              <a:rPr lang="en-US" altLang="zh-CN" sz="3600" dirty="0">
                <a:latin typeface="Times New Roman" panose="02020603050405020304" pitchFamily="18" charset="0"/>
                <a:ea typeface="华文楷体" pitchFamily="2" charset="-122"/>
              </a:rPr>
              <a:t>(RNN)</a:t>
            </a:r>
          </a:p>
        </p:txBody>
      </p:sp>
      <p:grpSp>
        <p:nvGrpSpPr>
          <p:cNvPr id="7" name="组合 57"/>
          <p:cNvGrpSpPr>
            <a:grpSpLocks/>
          </p:cNvGrpSpPr>
          <p:nvPr/>
        </p:nvGrpSpPr>
        <p:grpSpPr bwMode="auto">
          <a:xfrm>
            <a:off x="457200" y="404813"/>
            <a:ext cx="7355160" cy="1008062"/>
            <a:chOff x="0" y="3"/>
            <a:chExt cx="4608513" cy="1007479"/>
          </a:xfrm>
        </p:grpSpPr>
        <p:sp>
          <p:nvSpPr>
            <p:cNvPr id="8" name="圆角矩形 7"/>
            <p:cNvSpPr/>
            <p:nvPr/>
          </p:nvSpPr>
          <p:spPr>
            <a:xfrm>
              <a:off x="0" y="3"/>
              <a:ext cx="4608513" cy="1007479"/>
            </a:xfrm>
            <a:prstGeom prst="roundRect">
              <a:avLst/>
            </a:prstGeom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圆角矩形 4"/>
            <p:cNvSpPr/>
            <p:nvPr/>
          </p:nvSpPr>
          <p:spPr>
            <a:xfrm>
              <a:off x="48830" y="49187"/>
              <a:ext cx="4510853" cy="9091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0" tIns="152400" rIns="152400" bIns="152400" spcCol="1270" anchor="ctr"/>
            <a:lstStyle/>
            <a:p>
              <a:pPr algn="ctr" defTabSz="17780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3600" b="1" dirty="0">
                  <a:latin typeface="Times New Roman" panose="02020603050405020304" pitchFamily="18" charset="0"/>
                  <a:ea typeface="华文楷体" pitchFamily="2" charset="-122"/>
                </a:rPr>
                <a:t>句子表示</a:t>
              </a:r>
              <a:endParaRPr lang="en-US" sz="3600" b="1" dirty="0">
                <a:latin typeface="Times New Roman" panose="02020603050405020304" pitchFamily="18" charset="0"/>
                <a:ea typeface="华文楷体" pitchFamily="2" charset="-122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-16202" y="5949280"/>
            <a:ext cx="91602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Xin Wang,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Yuanchao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Liu,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Chengjie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Sun,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Baoxun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Wang, and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Xiaolong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Wang. "Predicting polarities of tweets by composing word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embeddings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long short-term memory. 2015. In Proceedings of ACL 2015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3284984"/>
            <a:ext cx="7878430" cy="191554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83568" y="5200527"/>
            <a:ext cx="8003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&lt;s&gt;	    w</a:t>
            </a:r>
            <a:r>
              <a:rPr lang="en-US" altLang="zh-CN" baseline="-25000" dirty="0"/>
              <a:t>1</a:t>
            </a:r>
            <a:r>
              <a:rPr lang="en-US" altLang="zh-CN" dirty="0"/>
              <a:t>	     w</a:t>
            </a:r>
            <a:r>
              <a:rPr lang="en-US" altLang="zh-CN" baseline="-25000" dirty="0"/>
              <a:t>2</a:t>
            </a:r>
            <a:r>
              <a:rPr lang="en-US" altLang="zh-CN" dirty="0"/>
              <a:t>	       w</a:t>
            </a:r>
            <a:r>
              <a:rPr lang="en-US" altLang="zh-CN" baseline="-25000" dirty="0"/>
              <a:t>3</a:t>
            </a:r>
            <a:r>
              <a:rPr lang="en-US" altLang="zh-CN" dirty="0"/>
              <a:t>            … 	           w</a:t>
            </a:r>
            <a:r>
              <a:rPr lang="en-US" altLang="zh-CN" baseline="-25000" dirty="0"/>
              <a:t>n-1</a:t>
            </a:r>
            <a:r>
              <a:rPr lang="en-US" altLang="zh-CN" dirty="0"/>
              <a:t>          </a:t>
            </a:r>
            <a:r>
              <a:rPr lang="en-US" altLang="zh-CN" dirty="0" err="1"/>
              <a:t>w</a:t>
            </a:r>
            <a:r>
              <a:rPr lang="en-US" altLang="zh-CN" baseline="-25000" dirty="0" err="1"/>
              <a:t>n</a:t>
            </a:r>
            <a:endParaRPr lang="en-US" altLang="zh-CN" baseline="-25000" dirty="0"/>
          </a:p>
        </p:txBody>
      </p:sp>
      <p:sp>
        <p:nvSpPr>
          <p:cNvPr id="13" name="文本框 12"/>
          <p:cNvSpPr txBox="1"/>
          <p:nvPr/>
        </p:nvSpPr>
        <p:spPr>
          <a:xfrm>
            <a:off x="500505" y="4667217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Input layer</a:t>
            </a:r>
          </a:p>
        </p:txBody>
      </p:sp>
    </p:spTree>
    <p:extLst>
      <p:ext uri="{BB962C8B-B14F-4D97-AF65-F5344CB8AC3E}">
        <p14:creationId xmlns:p14="http://schemas.microsoft.com/office/powerpoint/2010/main" val="36702778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内容占位符 2"/>
          <p:cNvSpPr>
            <a:spLocks noGrp="1"/>
          </p:cNvSpPr>
          <p:nvPr>
            <p:ph idx="4294967295"/>
          </p:nvPr>
        </p:nvSpPr>
        <p:spPr>
          <a:xfrm>
            <a:off x="457200" y="1556792"/>
            <a:ext cx="8229600" cy="44116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zh-CN" altLang="en-US" sz="3600" dirty="0">
                <a:latin typeface="Times New Roman" panose="02020603050405020304" pitchFamily="18" charset="0"/>
                <a:ea typeface="华文楷体" pitchFamily="2" charset="-122"/>
              </a:rPr>
              <a:t>循环神经网络</a:t>
            </a:r>
            <a:r>
              <a:rPr lang="en-US" altLang="zh-CN" sz="3600" dirty="0">
                <a:latin typeface="Times New Roman" panose="02020603050405020304" pitchFamily="18" charset="0"/>
                <a:ea typeface="华文楷体" pitchFamily="2" charset="-122"/>
              </a:rPr>
              <a:t>(RNN)</a:t>
            </a:r>
          </a:p>
          <a:p>
            <a:pPr marL="0" indent="0" eaLnBrk="1" hangingPunct="1">
              <a:buNone/>
            </a:pPr>
            <a:endParaRPr lang="en-US" altLang="zh-CN" sz="3600" dirty="0">
              <a:solidFill>
                <a:schemeClr val="tx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7" name="组合 57"/>
          <p:cNvGrpSpPr>
            <a:grpSpLocks/>
          </p:cNvGrpSpPr>
          <p:nvPr/>
        </p:nvGrpSpPr>
        <p:grpSpPr bwMode="auto">
          <a:xfrm>
            <a:off x="457200" y="404813"/>
            <a:ext cx="7355160" cy="1008062"/>
            <a:chOff x="0" y="3"/>
            <a:chExt cx="4608513" cy="1007479"/>
          </a:xfrm>
        </p:grpSpPr>
        <p:sp>
          <p:nvSpPr>
            <p:cNvPr id="8" name="圆角矩形 7"/>
            <p:cNvSpPr/>
            <p:nvPr/>
          </p:nvSpPr>
          <p:spPr>
            <a:xfrm>
              <a:off x="0" y="3"/>
              <a:ext cx="4608513" cy="1007479"/>
            </a:xfrm>
            <a:prstGeom prst="roundRect">
              <a:avLst/>
            </a:prstGeom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圆角矩形 4"/>
            <p:cNvSpPr/>
            <p:nvPr/>
          </p:nvSpPr>
          <p:spPr>
            <a:xfrm>
              <a:off x="48830" y="49187"/>
              <a:ext cx="4510853" cy="9091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0" tIns="152400" rIns="152400" bIns="152400" spcCol="1270" anchor="ctr"/>
            <a:lstStyle/>
            <a:p>
              <a:pPr algn="ctr" defTabSz="17780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3600" b="1" dirty="0">
                  <a:latin typeface="Times New Roman" panose="02020603050405020304" pitchFamily="18" charset="0"/>
                  <a:ea typeface="华文楷体" pitchFamily="2" charset="-122"/>
                </a:rPr>
                <a:t>句子表示</a:t>
              </a:r>
              <a:endParaRPr lang="en-US" sz="3600" b="1" dirty="0">
                <a:latin typeface="Times New Roman" panose="02020603050405020304" pitchFamily="18" charset="0"/>
                <a:ea typeface="华文楷体" pitchFamily="2" charset="-122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-16202" y="6239053"/>
            <a:ext cx="91602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Zhiyang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Teng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Vo and Yue Zhang. Context-Sensitive Lexicon Features for Neural Sentiment Analysis. In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Proceeddings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EMNLP 2016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3726" y="2356338"/>
            <a:ext cx="5360275" cy="283463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927" y="2376543"/>
            <a:ext cx="3761905" cy="17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7790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内容占位符 2"/>
          <p:cNvSpPr>
            <a:spLocks noGrp="1"/>
          </p:cNvSpPr>
          <p:nvPr>
            <p:ph idx="4294967295"/>
          </p:nvPr>
        </p:nvSpPr>
        <p:spPr>
          <a:xfrm>
            <a:off x="457200" y="1556792"/>
            <a:ext cx="8229600" cy="44116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RNN+CNN</a:t>
            </a:r>
          </a:p>
        </p:txBody>
      </p:sp>
      <p:sp>
        <p:nvSpPr>
          <p:cNvPr id="6" name="矩形 5"/>
          <p:cNvSpPr/>
          <p:nvPr/>
        </p:nvSpPr>
        <p:spPr>
          <a:xfrm>
            <a:off x="-16202" y="6239053"/>
            <a:ext cx="91602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Zhang, Rui and Lee, Honglak and Radev, Dragomir R.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zh-CN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Dependency Sensitive Convolutional Neural Networks for Modeling Sentences and Documents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In </a:t>
            </a:r>
            <a:r>
              <a:rPr kumimoji="0" lang="zh-CN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Proceedings of 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NAACL2016</a:t>
            </a:r>
            <a:endParaRPr kumimoji="0" lang="zh-CN" altLang="zh-CN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2137386"/>
            <a:ext cx="5417057" cy="3966368"/>
          </a:xfrm>
          <a:prstGeom prst="rect">
            <a:avLst/>
          </a:prstGeom>
        </p:spPr>
      </p:pic>
      <p:grpSp>
        <p:nvGrpSpPr>
          <p:cNvPr id="10" name="组合 57"/>
          <p:cNvGrpSpPr>
            <a:grpSpLocks/>
          </p:cNvGrpSpPr>
          <p:nvPr/>
        </p:nvGrpSpPr>
        <p:grpSpPr bwMode="auto">
          <a:xfrm>
            <a:off x="457200" y="404813"/>
            <a:ext cx="7355160" cy="1008062"/>
            <a:chOff x="0" y="3"/>
            <a:chExt cx="4608513" cy="1007479"/>
          </a:xfrm>
        </p:grpSpPr>
        <p:sp>
          <p:nvSpPr>
            <p:cNvPr id="11" name="圆角矩形 10"/>
            <p:cNvSpPr/>
            <p:nvPr/>
          </p:nvSpPr>
          <p:spPr>
            <a:xfrm>
              <a:off x="0" y="3"/>
              <a:ext cx="4608513" cy="1007479"/>
            </a:xfrm>
            <a:prstGeom prst="roundRect">
              <a:avLst/>
            </a:prstGeom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圆角矩形 4"/>
            <p:cNvSpPr/>
            <p:nvPr/>
          </p:nvSpPr>
          <p:spPr>
            <a:xfrm>
              <a:off x="48830" y="49187"/>
              <a:ext cx="4510853" cy="9091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0" tIns="152400" rIns="152400" bIns="152400" spcCol="1270" anchor="ctr"/>
            <a:lstStyle/>
            <a:p>
              <a:pPr algn="ctr" defTabSz="17780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3600" b="1" dirty="0">
                  <a:latin typeface="Times New Roman" panose="02020603050405020304" pitchFamily="18" charset="0"/>
                  <a:ea typeface="华文楷体" pitchFamily="2" charset="-122"/>
                </a:rPr>
                <a:t>句子表示</a:t>
              </a:r>
              <a:endParaRPr lang="en-US" sz="3600" b="1" dirty="0">
                <a:latin typeface="Times New Roman" panose="02020603050405020304" pitchFamily="18" charset="0"/>
                <a:ea typeface="华文楷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436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内容占位符 2"/>
          <p:cNvSpPr>
            <a:spLocks noGrp="1"/>
          </p:cNvSpPr>
          <p:nvPr>
            <p:ph idx="4294967295"/>
          </p:nvPr>
        </p:nvSpPr>
        <p:spPr>
          <a:xfrm>
            <a:off x="457200" y="1556792"/>
            <a:ext cx="8229600" cy="44116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zh-CN" altLang="en-US" sz="3600" dirty="0">
                <a:latin typeface="Times New Roman" panose="02020603050405020304" pitchFamily="18" charset="0"/>
                <a:ea typeface="华文楷体" pitchFamily="2" charset="-122"/>
              </a:rPr>
              <a:t>递归神经网络</a:t>
            </a:r>
            <a:r>
              <a:rPr lang="en-US" altLang="zh-CN" sz="3600" dirty="0">
                <a:latin typeface="Times New Roman" panose="02020603050405020304" pitchFamily="18" charset="0"/>
                <a:ea typeface="华文楷体" pitchFamily="2" charset="-122"/>
              </a:rPr>
              <a:t>(Recursive NN)</a:t>
            </a:r>
          </a:p>
          <a:p>
            <a:pPr marL="0" indent="0" eaLnBrk="1" hangingPunct="1">
              <a:buNone/>
            </a:pPr>
            <a:endParaRPr lang="en-US" altLang="zh-CN" sz="3600" dirty="0">
              <a:solidFill>
                <a:schemeClr val="tx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7" name="组合 57"/>
          <p:cNvGrpSpPr>
            <a:grpSpLocks/>
          </p:cNvGrpSpPr>
          <p:nvPr/>
        </p:nvGrpSpPr>
        <p:grpSpPr bwMode="auto">
          <a:xfrm>
            <a:off x="457200" y="404813"/>
            <a:ext cx="7355160" cy="1008062"/>
            <a:chOff x="0" y="3"/>
            <a:chExt cx="4608513" cy="1007479"/>
          </a:xfrm>
        </p:grpSpPr>
        <p:sp>
          <p:nvSpPr>
            <p:cNvPr id="8" name="圆角矩形 7"/>
            <p:cNvSpPr/>
            <p:nvPr/>
          </p:nvSpPr>
          <p:spPr>
            <a:xfrm>
              <a:off x="0" y="3"/>
              <a:ext cx="4608513" cy="1007479"/>
            </a:xfrm>
            <a:prstGeom prst="roundRect">
              <a:avLst/>
            </a:prstGeom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圆角矩形 4"/>
            <p:cNvSpPr/>
            <p:nvPr/>
          </p:nvSpPr>
          <p:spPr>
            <a:xfrm>
              <a:off x="48830" y="49187"/>
              <a:ext cx="4510853" cy="9091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0" tIns="152400" rIns="152400" bIns="152400" spcCol="1270" anchor="ctr"/>
            <a:lstStyle/>
            <a:p>
              <a:pPr algn="ctr" defTabSz="17780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3600" b="1" dirty="0">
                  <a:latin typeface="Times New Roman" panose="02020603050405020304" pitchFamily="18" charset="0"/>
                  <a:ea typeface="华文楷体" pitchFamily="2" charset="-122"/>
                </a:rPr>
                <a:t>句子表示</a:t>
              </a:r>
              <a:endParaRPr lang="en-US" sz="3600" b="1" dirty="0">
                <a:latin typeface="Times New Roman" panose="02020603050405020304" pitchFamily="18" charset="0"/>
                <a:ea typeface="华文楷体" pitchFamily="2" charset="-122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-16202" y="6239053"/>
            <a:ext cx="91602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 Zhao,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Zhengdong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Lu, and Pascal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Poupart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Self-adaptive hierarchical sentence model. In Proceedings of IJCAI2015.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2708920"/>
            <a:ext cx="5129509" cy="248914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872" y="5504192"/>
            <a:ext cx="3942857" cy="54285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0742" y="5529932"/>
            <a:ext cx="1485714" cy="5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474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内容占位符 2"/>
          <p:cNvSpPr>
            <a:spLocks noGrp="1"/>
          </p:cNvSpPr>
          <p:nvPr>
            <p:ph idx="4294967295"/>
          </p:nvPr>
        </p:nvSpPr>
        <p:spPr>
          <a:xfrm>
            <a:off x="457200" y="1556792"/>
            <a:ext cx="8229600" cy="4411662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zh-CN" sz="3600" dirty="0">
              <a:latin typeface="Times New Roman" panose="02020603050405020304" pitchFamily="18" charset="0"/>
              <a:ea typeface="华文楷体" pitchFamily="2" charset="-122"/>
            </a:endParaRPr>
          </a:p>
          <a:p>
            <a:pPr marL="0" indent="0" eaLnBrk="1" hangingPunct="1">
              <a:buNone/>
            </a:pPr>
            <a:endParaRPr lang="en-US" altLang="zh-CN" sz="3600" dirty="0">
              <a:latin typeface="Times New Roman" panose="02020603050405020304" pitchFamily="18" charset="0"/>
              <a:ea typeface="华文楷体" pitchFamily="2" charset="-122"/>
            </a:endParaRPr>
          </a:p>
          <a:p>
            <a:pPr marL="0" indent="0" eaLnBrk="1" hangingPunct="1">
              <a:buNone/>
            </a:pPr>
            <a:endParaRPr lang="en-US" altLang="zh-CN" sz="3600" dirty="0">
              <a:solidFill>
                <a:schemeClr val="tx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7" name="组合 57"/>
          <p:cNvGrpSpPr>
            <a:grpSpLocks/>
          </p:cNvGrpSpPr>
          <p:nvPr/>
        </p:nvGrpSpPr>
        <p:grpSpPr bwMode="auto">
          <a:xfrm>
            <a:off x="457200" y="404813"/>
            <a:ext cx="7355160" cy="1008062"/>
            <a:chOff x="0" y="3"/>
            <a:chExt cx="4608513" cy="1007479"/>
          </a:xfrm>
        </p:grpSpPr>
        <p:sp>
          <p:nvSpPr>
            <p:cNvPr id="8" name="圆角矩形 7"/>
            <p:cNvSpPr/>
            <p:nvPr/>
          </p:nvSpPr>
          <p:spPr>
            <a:xfrm>
              <a:off x="0" y="3"/>
              <a:ext cx="4608513" cy="1007479"/>
            </a:xfrm>
            <a:prstGeom prst="roundRect">
              <a:avLst/>
            </a:prstGeom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圆角矩形 4"/>
            <p:cNvSpPr/>
            <p:nvPr/>
          </p:nvSpPr>
          <p:spPr>
            <a:xfrm>
              <a:off x="48830" y="49187"/>
              <a:ext cx="4510853" cy="9091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0" tIns="152400" rIns="152400" bIns="152400" spcCol="1270" anchor="ctr"/>
            <a:lstStyle/>
            <a:p>
              <a:pPr algn="ctr" defTabSz="17780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3600" b="1" dirty="0">
                  <a:latin typeface="Times New Roman" panose="02020603050405020304" pitchFamily="18" charset="0"/>
                  <a:ea typeface="华文楷体" pitchFamily="2" charset="-122"/>
                </a:rPr>
                <a:t>基本框架</a:t>
              </a:r>
              <a:endParaRPr lang="en-US" sz="3600" b="1" dirty="0">
                <a:latin typeface="Times New Roman" panose="02020603050405020304" pitchFamily="18" charset="0"/>
                <a:ea typeface="华文楷体" pitchFamily="2" charset="-122"/>
              </a:endParaRPr>
            </a:p>
          </p:txBody>
        </p:sp>
      </p:grpSp>
      <p:sp>
        <p:nvSpPr>
          <p:cNvPr id="2" name="圆角矩形 1"/>
          <p:cNvSpPr/>
          <p:nvPr/>
        </p:nvSpPr>
        <p:spPr>
          <a:xfrm>
            <a:off x="2771800" y="3691429"/>
            <a:ext cx="2952328" cy="7920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</a:rPr>
              <a:t>句子表示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1619672" y="5203597"/>
            <a:ext cx="5256584" cy="7920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</a:rPr>
              <a:t>向量化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3303992" y="2273359"/>
            <a:ext cx="1872208" cy="7920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</a:rPr>
              <a:t>情感分类</a:t>
            </a:r>
          </a:p>
        </p:txBody>
      </p:sp>
      <p:cxnSp>
        <p:nvCxnSpPr>
          <p:cNvPr id="5" name="直接箭头连接符 4"/>
          <p:cNvCxnSpPr>
            <a:stCxn id="3" idx="0"/>
            <a:endCxn id="2" idx="2"/>
          </p:cNvCxnSpPr>
          <p:nvPr/>
        </p:nvCxnSpPr>
        <p:spPr>
          <a:xfrm flipV="1">
            <a:off x="4247964" y="4483517"/>
            <a:ext cx="0" cy="720080"/>
          </a:xfrm>
          <a:prstGeom prst="straightConnector1">
            <a:avLst/>
          </a:prstGeom>
          <a:ln w="508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>
            <a:stCxn id="2" idx="0"/>
            <a:endCxn id="10" idx="2"/>
          </p:cNvCxnSpPr>
          <p:nvPr/>
        </p:nvCxnSpPr>
        <p:spPr>
          <a:xfrm flipH="1" flipV="1">
            <a:off x="4240096" y="3065447"/>
            <a:ext cx="7868" cy="625982"/>
          </a:xfrm>
          <a:prstGeom prst="straightConnector1">
            <a:avLst/>
          </a:prstGeom>
          <a:ln w="508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0612" y="1726711"/>
            <a:ext cx="853396" cy="4132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/>
              <p:cNvSpPr txBox="1"/>
              <p:nvPr/>
            </p:nvSpPr>
            <p:spPr>
              <a:xfrm>
                <a:off x="2483768" y="6165304"/>
                <a:ext cx="29084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latin typeface="+mn-ea"/>
                    <a:ea typeface="+mn-ea"/>
                  </a:rPr>
                  <a:t>输入：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ea typeface="+mn-ea"/>
                          </a:rPr>
                          <m:t>𝒘</m:t>
                        </m:r>
                      </m:e>
                      <m:sub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ea typeface="+mn-ea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altLang="zh-CN" sz="2000" b="1" i="1"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+mn-ea"/>
                          </a:rPr>
                          <m:t>𝒘</m:t>
                        </m:r>
                      </m:e>
                      <m:sub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ea typeface="+mn-ea"/>
                          </a:rPr>
                          <m:t>𝟐</m:t>
                        </m:r>
                      </m:sub>
                    </m:sSub>
                    <m:r>
                      <a:rPr lang="zh-CN" altLang="en-US" sz="2000" b="1" i="1" smtClean="0">
                        <a:latin typeface="Cambria Math" panose="02040503050406030204" pitchFamily="18" charset="0"/>
                        <a:ea typeface="+mn-ea"/>
                      </a:rPr>
                      <m:t>⋯</m:t>
                    </m:r>
                    <m:sSub>
                      <m:sSubPr>
                        <m:ctrlPr>
                          <a:rPr lang="en-US" altLang="zh-CN" sz="2000" b="1" i="1"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+mn-ea"/>
                          </a:rPr>
                          <m:t>𝒘</m:t>
                        </m:r>
                      </m:e>
                      <m:sub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ea typeface="+mn-ea"/>
                          </a:rPr>
                          <m:t>𝒏</m:t>
                        </m:r>
                      </m:sub>
                    </m:sSub>
                  </m:oMath>
                </a14:m>
                <a:endParaRPr lang="zh-CN" altLang="en-US" sz="2000" b="1" dirty="0">
                  <a:latin typeface="+mn-ea"/>
                  <a:ea typeface="+mn-ea"/>
                </a:endParaRPr>
              </a:p>
            </p:txBody>
          </p:sp>
        </mc:Choice>
        <mc:Fallback xmlns=""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6165304"/>
                <a:ext cx="2908456" cy="400110"/>
              </a:xfrm>
              <a:prstGeom prst="rect">
                <a:avLst/>
              </a:prstGeom>
              <a:blipFill>
                <a:blip r:embed="rId4"/>
                <a:stretch>
                  <a:fillRect l="-2092" t="-10606" b="-227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本框 14"/>
          <p:cNvSpPr txBox="1"/>
          <p:nvPr/>
        </p:nvSpPr>
        <p:spPr>
          <a:xfrm>
            <a:off x="2483768" y="1757080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宋体" panose="02010600030101010101" pitchFamily="2" charset="-122"/>
              </a:rPr>
              <a:t>输出：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360" y="3759423"/>
            <a:ext cx="2030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第二部分内容</a:t>
            </a:r>
          </a:p>
        </p:txBody>
      </p:sp>
      <p:sp>
        <p:nvSpPr>
          <p:cNvPr id="6" name="下箭头 5"/>
          <p:cNvSpPr/>
          <p:nvPr/>
        </p:nvSpPr>
        <p:spPr>
          <a:xfrm rot="19502504">
            <a:off x="1187624" y="4365104"/>
            <a:ext cx="432048" cy="8384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93645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内容占位符 2"/>
          <p:cNvSpPr>
            <a:spLocks noGrp="1"/>
          </p:cNvSpPr>
          <p:nvPr>
            <p:ph idx="4294967295"/>
          </p:nvPr>
        </p:nvSpPr>
        <p:spPr>
          <a:xfrm>
            <a:off x="457200" y="1556792"/>
            <a:ext cx="8229600" cy="44116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zh-CN" altLang="en-US" sz="3600" dirty="0">
                <a:latin typeface="Times New Roman" panose="02020603050405020304" pitchFamily="18" charset="0"/>
                <a:ea typeface="华文楷体" pitchFamily="2" charset="-122"/>
              </a:rPr>
              <a:t>递归神经网络</a:t>
            </a:r>
            <a:r>
              <a:rPr lang="en-US" altLang="zh-CN" sz="3600" dirty="0">
                <a:latin typeface="Times New Roman" panose="02020603050405020304" pitchFamily="18" charset="0"/>
                <a:ea typeface="华文楷体" pitchFamily="2" charset="-122"/>
              </a:rPr>
              <a:t>(Recursive NN)</a:t>
            </a:r>
          </a:p>
          <a:p>
            <a:pPr marL="0" indent="0" eaLnBrk="1" hangingPunct="1">
              <a:buNone/>
            </a:pPr>
            <a:endParaRPr lang="en-US" altLang="zh-CN" sz="3600" dirty="0">
              <a:solidFill>
                <a:schemeClr val="tx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7" name="组合 57"/>
          <p:cNvGrpSpPr>
            <a:grpSpLocks/>
          </p:cNvGrpSpPr>
          <p:nvPr/>
        </p:nvGrpSpPr>
        <p:grpSpPr bwMode="auto">
          <a:xfrm>
            <a:off x="457200" y="404813"/>
            <a:ext cx="7355160" cy="1008062"/>
            <a:chOff x="0" y="3"/>
            <a:chExt cx="4608513" cy="1007479"/>
          </a:xfrm>
        </p:grpSpPr>
        <p:sp>
          <p:nvSpPr>
            <p:cNvPr id="8" name="圆角矩形 7"/>
            <p:cNvSpPr/>
            <p:nvPr/>
          </p:nvSpPr>
          <p:spPr>
            <a:xfrm>
              <a:off x="0" y="3"/>
              <a:ext cx="4608513" cy="1007479"/>
            </a:xfrm>
            <a:prstGeom prst="roundRect">
              <a:avLst/>
            </a:prstGeom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圆角矩形 4"/>
            <p:cNvSpPr/>
            <p:nvPr/>
          </p:nvSpPr>
          <p:spPr>
            <a:xfrm>
              <a:off x="48830" y="49187"/>
              <a:ext cx="4510853" cy="9091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0" tIns="152400" rIns="152400" bIns="152400" spcCol="1270" anchor="ctr"/>
            <a:lstStyle/>
            <a:p>
              <a:pPr algn="ctr" defTabSz="17780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3600" b="1" dirty="0">
                  <a:latin typeface="Times New Roman" panose="02020603050405020304" pitchFamily="18" charset="0"/>
                  <a:ea typeface="华文楷体" pitchFamily="2" charset="-122"/>
                </a:rPr>
                <a:t>句子表示</a:t>
              </a:r>
              <a:endParaRPr lang="en-US" sz="3600" b="1" dirty="0">
                <a:latin typeface="Times New Roman" panose="02020603050405020304" pitchFamily="18" charset="0"/>
                <a:ea typeface="华文楷体" pitchFamily="2" charset="-122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-16202" y="6239053"/>
            <a:ext cx="91602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Xinchi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Chen,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Xipeng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Qiu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Chenxi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Zhu,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Shiyu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Wu, and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Xuanjing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Huang. Sentence modeling with gated recursive neural network. In Proceedings of EMNLP2015.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2348880"/>
            <a:ext cx="333375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1690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内容占位符 2"/>
          <p:cNvSpPr>
            <a:spLocks noGrp="1"/>
          </p:cNvSpPr>
          <p:nvPr>
            <p:ph idx="4294967295"/>
          </p:nvPr>
        </p:nvSpPr>
        <p:spPr>
          <a:xfrm>
            <a:off x="457200" y="1556792"/>
            <a:ext cx="8229600" cy="44116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zh-CN" altLang="en-US" sz="3600" dirty="0">
                <a:latin typeface="Times New Roman" panose="02020603050405020304" pitchFamily="18" charset="0"/>
                <a:ea typeface="华文楷体" pitchFamily="2" charset="-122"/>
              </a:rPr>
              <a:t>树结构信息？</a:t>
            </a:r>
            <a:endParaRPr lang="en-US" altLang="zh-CN" sz="3600" dirty="0">
              <a:latin typeface="Times New Roman" panose="02020603050405020304" pitchFamily="18" charset="0"/>
              <a:ea typeface="华文楷体" pitchFamily="2" charset="-122"/>
            </a:endParaRPr>
          </a:p>
          <a:p>
            <a:pPr marL="0" indent="0" eaLnBrk="1" hangingPunct="1">
              <a:buNone/>
            </a:pPr>
            <a:endParaRPr lang="en-US" altLang="zh-CN" sz="3600" dirty="0">
              <a:solidFill>
                <a:schemeClr val="tx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7" name="组合 57"/>
          <p:cNvGrpSpPr>
            <a:grpSpLocks/>
          </p:cNvGrpSpPr>
          <p:nvPr/>
        </p:nvGrpSpPr>
        <p:grpSpPr bwMode="auto">
          <a:xfrm>
            <a:off x="457200" y="404813"/>
            <a:ext cx="7355160" cy="1008062"/>
            <a:chOff x="0" y="3"/>
            <a:chExt cx="4608513" cy="1007479"/>
          </a:xfrm>
        </p:grpSpPr>
        <p:sp>
          <p:nvSpPr>
            <p:cNvPr id="8" name="圆角矩形 7"/>
            <p:cNvSpPr/>
            <p:nvPr/>
          </p:nvSpPr>
          <p:spPr>
            <a:xfrm>
              <a:off x="0" y="3"/>
              <a:ext cx="4608513" cy="1007479"/>
            </a:xfrm>
            <a:prstGeom prst="roundRect">
              <a:avLst/>
            </a:prstGeom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圆角矩形 4"/>
            <p:cNvSpPr/>
            <p:nvPr/>
          </p:nvSpPr>
          <p:spPr>
            <a:xfrm>
              <a:off x="48830" y="49187"/>
              <a:ext cx="4510853" cy="9091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0" tIns="152400" rIns="152400" bIns="152400" spcCol="1270" anchor="ctr"/>
            <a:lstStyle/>
            <a:p>
              <a:pPr algn="ctr" defTabSz="17780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3600" b="1" dirty="0">
                  <a:latin typeface="Times New Roman" panose="02020603050405020304" pitchFamily="18" charset="0"/>
                  <a:ea typeface="华文楷体" pitchFamily="2" charset="-122"/>
                </a:rPr>
                <a:t>句子表示</a:t>
              </a:r>
              <a:endParaRPr lang="en-US" sz="3600" b="1" dirty="0">
                <a:latin typeface="Times New Roman" panose="02020603050405020304" pitchFamily="18" charset="0"/>
                <a:ea typeface="华文楷体" pitchFamily="2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2348880"/>
            <a:ext cx="5328738" cy="389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6347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内容占位符 2"/>
          <p:cNvSpPr>
            <a:spLocks noGrp="1"/>
          </p:cNvSpPr>
          <p:nvPr>
            <p:ph idx="4294967295"/>
          </p:nvPr>
        </p:nvSpPr>
        <p:spPr>
          <a:xfrm>
            <a:off x="457200" y="1556792"/>
            <a:ext cx="8229600" cy="44116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zh-CN" altLang="en-US" sz="3600" dirty="0">
                <a:latin typeface="Times New Roman" panose="02020603050405020304" pitchFamily="18" charset="0"/>
                <a:ea typeface="华文楷体" pitchFamily="2" charset="-122"/>
              </a:rPr>
              <a:t>树结构信息？</a:t>
            </a:r>
            <a:endParaRPr lang="en-US" altLang="zh-CN" sz="3600" dirty="0">
              <a:latin typeface="Times New Roman" panose="02020603050405020304" pitchFamily="18" charset="0"/>
              <a:ea typeface="华文楷体" pitchFamily="2" charset="-122"/>
            </a:endParaRPr>
          </a:p>
          <a:p>
            <a:pPr marL="0" indent="0" eaLnBrk="1" hangingPunct="1">
              <a:buNone/>
            </a:pPr>
            <a:endParaRPr lang="en-US" altLang="zh-CN" sz="3600" dirty="0">
              <a:solidFill>
                <a:schemeClr val="tx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7" name="组合 57"/>
          <p:cNvGrpSpPr>
            <a:grpSpLocks/>
          </p:cNvGrpSpPr>
          <p:nvPr/>
        </p:nvGrpSpPr>
        <p:grpSpPr bwMode="auto">
          <a:xfrm>
            <a:off x="457200" y="404813"/>
            <a:ext cx="7355160" cy="1008062"/>
            <a:chOff x="0" y="3"/>
            <a:chExt cx="4608513" cy="1007479"/>
          </a:xfrm>
        </p:grpSpPr>
        <p:sp>
          <p:nvSpPr>
            <p:cNvPr id="8" name="圆角矩形 7"/>
            <p:cNvSpPr/>
            <p:nvPr/>
          </p:nvSpPr>
          <p:spPr>
            <a:xfrm>
              <a:off x="0" y="3"/>
              <a:ext cx="4608513" cy="1007479"/>
            </a:xfrm>
            <a:prstGeom prst="roundRect">
              <a:avLst/>
            </a:prstGeom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圆角矩形 4"/>
            <p:cNvSpPr/>
            <p:nvPr/>
          </p:nvSpPr>
          <p:spPr>
            <a:xfrm>
              <a:off x="48830" y="49187"/>
              <a:ext cx="4510853" cy="9091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0" tIns="152400" rIns="152400" bIns="152400" spcCol="1270" anchor="ctr"/>
            <a:lstStyle/>
            <a:p>
              <a:pPr algn="ctr" defTabSz="17780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3600" b="1" dirty="0">
                  <a:latin typeface="Times New Roman" panose="02020603050405020304" pitchFamily="18" charset="0"/>
                  <a:ea typeface="华文楷体" pitchFamily="2" charset="-122"/>
                </a:rPr>
                <a:t>句子表示</a:t>
              </a:r>
              <a:endParaRPr lang="en-US" sz="3600" b="1" dirty="0">
                <a:latin typeface="Times New Roman" panose="02020603050405020304" pitchFamily="18" charset="0"/>
                <a:ea typeface="华文楷体" pitchFamily="2" charset="-122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932" y="3068960"/>
            <a:ext cx="6846428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9763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内容占位符 2"/>
          <p:cNvSpPr>
            <a:spLocks noGrp="1"/>
          </p:cNvSpPr>
          <p:nvPr>
            <p:ph idx="4294967295"/>
          </p:nvPr>
        </p:nvSpPr>
        <p:spPr>
          <a:xfrm>
            <a:off x="457200" y="1556792"/>
            <a:ext cx="8229600" cy="44116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zh-CN" altLang="en-US" sz="3600" dirty="0">
                <a:latin typeface="Times New Roman" panose="02020603050405020304" pitchFamily="18" charset="0"/>
                <a:ea typeface="华文楷体" pitchFamily="2" charset="-122"/>
              </a:rPr>
              <a:t>递归神经网络</a:t>
            </a:r>
            <a:r>
              <a:rPr lang="en-US" altLang="zh-CN" sz="3600" dirty="0">
                <a:latin typeface="Times New Roman" panose="02020603050405020304" pitchFamily="18" charset="0"/>
                <a:ea typeface="华文楷体" pitchFamily="2" charset="-122"/>
              </a:rPr>
              <a:t>(Recursive NN)</a:t>
            </a:r>
          </a:p>
          <a:p>
            <a:pPr marL="0" indent="0" eaLnBrk="1" hangingPunct="1">
              <a:buNone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Matrix-Vector</a:t>
            </a:r>
          </a:p>
        </p:txBody>
      </p:sp>
      <p:grpSp>
        <p:nvGrpSpPr>
          <p:cNvPr id="7" name="组合 57"/>
          <p:cNvGrpSpPr>
            <a:grpSpLocks/>
          </p:cNvGrpSpPr>
          <p:nvPr/>
        </p:nvGrpSpPr>
        <p:grpSpPr bwMode="auto">
          <a:xfrm>
            <a:off x="457200" y="404813"/>
            <a:ext cx="7355160" cy="1008062"/>
            <a:chOff x="0" y="3"/>
            <a:chExt cx="4608513" cy="1007479"/>
          </a:xfrm>
        </p:grpSpPr>
        <p:sp>
          <p:nvSpPr>
            <p:cNvPr id="8" name="圆角矩形 7"/>
            <p:cNvSpPr/>
            <p:nvPr/>
          </p:nvSpPr>
          <p:spPr>
            <a:xfrm>
              <a:off x="0" y="3"/>
              <a:ext cx="4608513" cy="1007479"/>
            </a:xfrm>
            <a:prstGeom prst="roundRect">
              <a:avLst/>
            </a:prstGeom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圆角矩形 4"/>
            <p:cNvSpPr/>
            <p:nvPr/>
          </p:nvSpPr>
          <p:spPr>
            <a:xfrm>
              <a:off x="48830" y="49187"/>
              <a:ext cx="4510853" cy="9091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0" tIns="152400" rIns="152400" bIns="152400" spcCol="1270" anchor="ctr"/>
            <a:lstStyle/>
            <a:p>
              <a:pPr algn="ctr" defTabSz="17780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3600" b="1" dirty="0">
                  <a:latin typeface="Times New Roman" panose="02020603050405020304" pitchFamily="18" charset="0"/>
                  <a:ea typeface="华文楷体" pitchFamily="2" charset="-122"/>
                </a:rPr>
                <a:t>句子表示</a:t>
              </a:r>
              <a:endParaRPr lang="en-US" sz="3600" b="1" dirty="0">
                <a:latin typeface="Times New Roman" panose="02020603050405020304" pitchFamily="18" charset="0"/>
                <a:ea typeface="华文楷体" pitchFamily="2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3068960"/>
            <a:ext cx="5328592" cy="2447964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-16202" y="6239053"/>
            <a:ext cx="91602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Richard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Socher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Brody Huval, Christopher D. Manning, and Andrew Y. Ng. Semantic compositionality through recursive matrix-vector spaces. In Proceedings of EMNLP2012.</a:t>
            </a:r>
          </a:p>
        </p:txBody>
      </p:sp>
    </p:spTree>
    <p:extLst>
      <p:ext uri="{BB962C8B-B14F-4D97-AF65-F5344CB8AC3E}">
        <p14:creationId xmlns:p14="http://schemas.microsoft.com/office/powerpoint/2010/main" val="10676366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内容占位符 2"/>
          <p:cNvSpPr>
            <a:spLocks noGrp="1"/>
          </p:cNvSpPr>
          <p:nvPr>
            <p:ph idx="4294967295"/>
          </p:nvPr>
        </p:nvSpPr>
        <p:spPr>
          <a:xfrm>
            <a:off x="457200" y="1556792"/>
            <a:ext cx="8229600" cy="44116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zh-CN" altLang="en-US" sz="3600" dirty="0">
                <a:latin typeface="Times New Roman" panose="02020603050405020304" pitchFamily="18" charset="0"/>
                <a:ea typeface="华文楷体" pitchFamily="2" charset="-122"/>
              </a:rPr>
              <a:t>递归神经网络</a:t>
            </a:r>
            <a:r>
              <a:rPr lang="en-US" altLang="zh-CN" sz="3600" dirty="0">
                <a:latin typeface="Times New Roman" panose="02020603050405020304" pitchFamily="18" charset="0"/>
                <a:ea typeface="华文楷体" pitchFamily="2" charset="-122"/>
              </a:rPr>
              <a:t>(Recursive NN)</a:t>
            </a:r>
          </a:p>
          <a:p>
            <a:pPr marL="0" indent="0" eaLnBrk="1" hangingPunct="1">
              <a:buNone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Tensor NN</a:t>
            </a:r>
          </a:p>
        </p:txBody>
      </p:sp>
      <p:grpSp>
        <p:nvGrpSpPr>
          <p:cNvPr id="7" name="组合 57"/>
          <p:cNvGrpSpPr>
            <a:grpSpLocks/>
          </p:cNvGrpSpPr>
          <p:nvPr/>
        </p:nvGrpSpPr>
        <p:grpSpPr bwMode="auto">
          <a:xfrm>
            <a:off x="457200" y="404813"/>
            <a:ext cx="7355160" cy="1008062"/>
            <a:chOff x="0" y="3"/>
            <a:chExt cx="4608513" cy="1007479"/>
          </a:xfrm>
        </p:grpSpPr>
        <p:sp>
          <p:nvSpPr>
            <p:cNvPr id="8" name="圆角矩形 7"/>
            <p:cNvSpPr/>
            <p:nvPr/>
          </p:nvSpPr>
          <p:spPr>
            <a:xfrm>
              <a:off x="0" y="3"/>
              <a:ext cx="4608513" cy="1007479"/>
            </a:xfrm>
            <a:prstGeom prst="roundRect">
              <a:avLst/>
            </a:prstGeom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圆角矩形 4"/>
            <p:cNvSpPr/>
            <p:nvPr/>
          </p:nvSpPr>
          <p:spPr>
            <a:xfrm>
              <a:off x="48830" y="49187"/>
              <a:ext cx="4510853" cy="9091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0" tIns="152400" rIns="152400" bIns="152400" spcCol="1270" anchor="ctr"/>
            <a:lstStyle/>
            <a:p>
              <a:pPr algn="ctr" defTabSz="17780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3600" b="1" dirty="0">
                  <a:latin typeface="Times New Roman" panose="02020603050405020304" pitchFamily="18" charset="0"/>
                  <a:ea typeface="华文楷体" pitchFamily="2" charset="-122"/>
                </a:rPr>
                <a:t>句子表示</a:t>
              </a:r>
              <a:endParaRPr lang="en-US" sz="3600" b="1" dirty="0">
                <a:latin typeface="Times New Roman" panose="02020603050405020304" pitchFamily="18" charset="0"/>
                <a:ea typeface="华文楷体" pitchFamily="2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2250523"/>
            <a:ext cx="3744416" cy="3534449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-16202" y="5947766"/>
            <a:ext cx="91602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Richard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Socher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Alex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Perelygin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Jean Y. Wu, Jason Chuang, Christopher D. Manning, Andrew Y. Ng, and Christopher Potts. Recursive deep models for semantic compositionality over a sentiment treebank. In Proceedings of EMNLP2013.</a:t>
            </a:r>
          </a:p>
        </p:txBody>
      </p:sp>
    </p:spTree>
    <p:extLst>
      <p:ext uri="{BB962C8B-B14F-4D97-AF65-F5344CB8AC3E}">
        <p14:creationId xmlns:p14="http://schemas.microsoft.com/office/powerpoint/2010/main" val="12811215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内容占位符 2"/>
          <p:cNvSpPr>
            <a:spLocks noGrp="1"/>
          </p:cNvSpPr>
          <p:nvPr>
            <p:ph idx="4294967295"/>
          </p:nvPr>
        </p:nvSpPr>
        <p:spPr>
          <a:xfrm>
            <a:off x="457200" y="1556792"/>
            <a:ext cx="8229600" cy="44116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zh-CN" altLang="en-US" sz="3600" dirty="0">
                <a:latin typeface="Times New Roman" panose="02020603050405020304" pitchFamily="18" charset="0"/>
                <a:ea typeface="华文楷体" pitchFamily="2" charset="-122"/>
              </a:rPr>
              <a:t>递归神经网络</a:t>
            </a:r>
            <a:r>
              <a:rPr lang="en-US" altLang="zh-CN" sz="3600" dirty="0">
                <a:latin typeface="Times New Roman" panose="02020603050405020304" pitchFamily="18" charset="0"/>
                <a:ea typeface="华文楷体" pitchFamily="2" charset="-122"/>
              </a:rPr>
              <a:t>(Recursive NN)</a:t>
            </a:r>
          </a:p>
          <a:p>
            <a:pPr marL="0" indent="0" eaLnBrk="1" hangingPunct="1">
              <a:buNone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Adaptive Multi-Compositionality</a:t>
            </a:r>
          </a:p>
        </p:txBody>
      </p:sp>
      <p:grpSp>
        <p:nvGrpSpPr>
          <p:cNvPr id="7" name="组合 57"/>
          <p:cNvGrpSpPr>
            <a:grpSpLocks/>
          </p:cNvGrpSpPr>
          <p:nvPr/>
        </p:nvGrpSpPr>
        <p:grpSpPr bwMode="auto">
          <a:xfrm>
            <a:off x="457200" y="404813"/>
            <a:ext cx="7355160" cy="1008062"/>
            <a:chOff x="0" y="3"/>
            <a:chExt cx="4608513" cy="1007479"/>
          </a:xfrm>
        </p:grpSpPr>
        <p:sp>
          <p:nvSpPr>
            <p:cNvPr id="8" name="圆角矩形 7"/>
            <p:cNvSpPr/>
            <p:nvPr/>
          </p:nvSpPr>
          <p:spPr>
            <a:xfrm>
              <a:off x="0" y="3"/>
              <a:ext cx="4608513" cy="1007479"/>
            </a:xfrm>
            <a:prstGeom prst="roundRect">
              <a:avLst/>
            </a:prstGeom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圆角矩形 4"/>
            <p:cNvSpPr/>
            <p:nvPr/>
          </p:nvSpPr>
          <p:spPr>
            <a:xfrm>
              <a:off x="48830" y="49187"/>
              <a:ext cx="4510853" cy="9091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0" tIns="152400" rIns="152400" bIns="152400" spcCol="1270" anchor="ctr"/>
            <a:lstStyle/>
            <a:p>
              <a:pPr algn="ctr" defTabSz="17780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3600" b="1" dirty="0">
                  <a:latin typeface="Times New Roman" panose="02020603050405020304" pitchFamily="18" charset="0"/>
                  <a:ea typeface="华文楷体" pitchFamily="2" charset="-122"/>
                </a:rPr>
                <a:t>句子表示</a:t>
              </a:r>
              <a:endParaRPr lang="en-US" sz="3600" b="1" dirty="0">
                <a:latin typeface="Times New Roman" panose="02020603050405020304" pitchFamily="18" charset="0"/>
                <a:ea typeface="华文楷体" pitchFamily="2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2623983"/>
            <a:ext cx="4694532" cy="3344471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-16202" y="6239053"/>
            <a:ext cx="91602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 Dong,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Furu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Wei, Ming Zhou, and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Xu. Adaptive Multi-Compositionality for Recursive Neural Models with Applications to Sentiment Analysis. In Proceedings of AAAI2014.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080" y="2623983"/>
            <a:ext cx="3610744" cy="92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8502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内容占位符 2"/>
          <p:cNvSpPr>
            <a:spLocks noGrp="1"/>
          </p:cNvSpPr>
          <p:nvPr>
            <p:ph idx="4294967295"/>
          </p:nvPr>
        </p:nvSpPr>
        <p:spPr>
          <a:xfrm>
            <a:off x="457200" y="1556792"/>
            <a:ext cx="8229600" cy="44116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zh-CN" altLang="en-US" sz="3600" dirty="0">
                <a:latin typeface="Times New Roman" panose="02020603050405020304" pitchFamily="18" charset="0"/>
                <a:ea typeface="华文楷体" pitchFamily="2" charset="-122"/>
              </a:rPr>
              <a:t>递归神经网络</a:t>
            </a:r>
            <a:r>
              <a:rPr lang="en-US" altLang="zh-CN" sz="3600" dirty="0">
                <a:latin typeface="Times New Roman" panose="02020603050405020304" pitchFamily="18" charset="0"/>
                <a:ea typeface="华文楷体" pitchFamily="2" charset="-122"/>
              </a:rPr>
              <a:t>(Recursive NN)</a:t>
            </a:r>
          </a:p>
          <a:p>
            <a:pPr marL="0" indent="0" eaLnBrk="1" hangingPunct="1">
              <a:buNone/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多个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Recursive NN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结构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组合 57"/>
          <p:cNvGrpSpPr>
            <a:grpSpLocks/>
          </p:cNvGrpSpPr>
          <p:nvPr/>
        </p:nvGrpSpPr>
        <p:grpSpPr bwMode="auto">
          <a:xfrm>
            <a:off x="457200" y="404813"/>
            <a:ext cx="7355160" cy="1008062"/>
            <a:chOff x="0" y="3"/>
            <a:chExt cx="4608513" cy="1007479"/>
          </a:xfrm>
        </p:grpSpPr>
        <p:sp>
          <p:nvSpPr>
            <p:cNvPr id="8" name="圆角矩形 7"/>
            <p:cNvSpPr/>
            <p:nvPr/>
          </p:nvSpPr>
          <p:spPr>
            <a:xfrm>
              <a:off x="0" y="3"/>
              <a:ext cx="4608513" cy="1007479"/>
            </a:xfrm>
            <a:prstGeom prst="roundRect">
              <a:avLst/>
            </a:prstGeom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圆角矩形 4"/>
            <p:cNvSpPr/>
            <p:nvPr/>
          </p:nvSpPr>
          <p:spPr>
            <a:xfrm>
              <a:off x="48830" y="49187"/>
              <a:ext cx="4510853" cy="9091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0" tIns="152400" rIns="152400" bIns="152400" spcCol="1270" anchor="ctr"/>
            <a:lstStyle/>
            <a:p>
              <a:pPr algn="ctr" defTabSz="17780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3600" b="1" dirty="0">
                  <a:latin typeface="Times New Roman" panose="02020603050405020304" pitchFamily="18" charset="0"/>
                  <a:ea typeface="华文楷体" pitchFamily="2" charset="-122"/>
                </a:rPr>
                <a:t>句子表示</a:t>
              </a:r>
              <a:endParaRPr lang="en-US" sz="3600" b="1" dirty="0">
                <a:latin typeface="Times New Roman" panose="02020603050405020304" pitchFamily="18" charset="0"/>
                <a:ea typeface="华文楷体" pitchFamily="2" charset="-122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-16202" y="6239053"/>
            <a:ext cx="91602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Ozan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Irsoy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Claire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Cardie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Deep recursive neural networks for compositionality in language. In Proceedings of NIPS2014.</a:t>
            </a:r>
          </a:p>
        </p:txBody>
      </p:sp>
      <p:pic>
        <p:nvPicPr>
          <p:cNvPr id="11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830" y="2936992"/>
            <a:ext cx="4661898" cy="303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0428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内容占位符 2"/>
          <p:cNvSpPr>
            <a:spLocks noGrp="1"/>
          </p:cNvSpPr>
          <p:nvPr>
            <p:ph idx="4294967295"/>
          </p:nvPr>
        </p:nvSpPr>
        <p:spPr>
          <a:xfrm>
            <a:off x="457200" y="1556792"/>
            <a:ext cx="8229600" cy="44116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zh-CN" altLang="en-US" sz="3600" dirty="0">
                <a:latin typeface="Times New Roman" panose="02020603050405020304" pitchFamily="18" charset="0"/>
                <a:ea typeface="华文楷体" pitchFamily="2" charset="-122"/>
              </a:rPr>
              <a:t>递归神经网络</a:t>
            </a:r>
            <a:r>
              <a:rPr lang="en-US" altLang="zh-CN" sz="3600" dirty="0">
                <a:latin typeface="Times New Roman" panose="02020603050405020304" pitchFamily="18" charset="0"/>
                <a:ea typeface="华文楷体" pitchFamily="2" charset="-122"/>
              </a:rPr>
              <a:t>(Recursive NN)</a:t>
            </a:r>
          </a:p>
          <a:p>
            <a:pPr marL="0" indent="0" eaLnBrk="1" hangingPunct="1">
              <a:buNone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Tree-LSTM</a:t>
            </a:r>
          </a:p>
        </p:txBody>
      </p:sp>
      <p:grpSp>
        <p:nvGrpSpPr>
          <p:cNvPr id="7" name="组合 57"/>
          <p:cNvGrpSpPr>
            <a:grpSpLocks/>
          </p:cNvGrpSpPr>
          <p:nvPr/>
        </p:nvGrpSpPr>
        <p:grpSpPr bwMode="auto">
          <a:xfrm>
            <a:off x="457200" y="404813"/>
            <a:ext cx="7355160" cy="1008062"/>
            <a:chOff x="0" y="3"/>
            <a:chExt cx="4608513" cy="1007479"/>
          </a:xfrm>
        </p:grpSpPr>
        <p:sp>
          <p:nvSpPr>
            <p:cNvPr id="8" name="圆角矩形 7"/>
            <p:cNvSpPr/>
            <p:nvPr/>
          </p:nvSpPr>
          <p:spPr>
            <a:xfrm>
              <a:off x="0" y="3"/>
              <a:ext cx="4608513" cy="1007479"/>
            </a:xfrm>
            <a:prstGeom prst="roundRect">
              <a:avLst/>
            </a:prstGeom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圆角矩形 4"/>
            <p:cNvSpPr/>
            <p:nvPr/>
          </p:nvSpPr>
          <p:spPr>
            <a:xfrm>
              <a:off x="48830" y="49187"/>
              <a:ext cx="4510853" cy="9091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0" tIns="152400" rIns="152400" bIns="152400" spcCol="1270" anchor="ctr"/>
            <a:lstStyle/>
            <a:p>
              <a:pPr algn="ctr" defTabSz="17780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3600" b="1" dirty="0">
                  <a:latin typeface="Times New Roman" panose="02020603050405020304" pitchFamily="18" charset="0"/>
                  <a:ea typeface="华文楷体" pitchFamily="2" charset="-122"/>
                </a:rPr>
                <a:t>句子表示</a:t>
              </a:r>
              <a:endParaRPr lang="en-US" sz="3600" b="1" dirty="0">
                <a:latin typeface="Times New Roman" panose="02020603050405020304" pitchFamily="18" charset="0"/>
                <a:ea typeface="华文楷体" pitchFamily="2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2558079"/>
            <a:ext cx="2088232" cy="3028271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-16202" y="5661248"/>
            <a:ext cx="91602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Kai Sheng Tai, Richard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Socher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Christopher D. Manning. Improved semantic representations from tree-structured long short-term memory networks. In Proceedings of ACL2015.</a:t>
            </a:r>
          </a:p>
          <a:p>
            <a:pPr algn="just"/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Xiaodan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Zhu,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Parinaz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Sobhani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Hongyu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Guo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Long short-term memory over recursive structures. In Proceedings of ICML2015.</a:t>
            </a:r>
          </a:p>
        </p:txBody>
      </p:sp>
    </p:spTree>
    <p:extLst>
      <p:ext uri="{BB962C8B-B14F-4D97-AF65-F5344CB8AC3E}">
        <p14:creationId xmlns:p14="http://schemas.microsoft.com/office/powerpoint/2010/main" val="33460248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内容占位符 2"/>
          <p:cNvSpPr>
            <a:spLocks noGrp="1"/>
          </p:cNvSpPr>
          <p:nvPr>
            <p:ph idx="4294967295"/>
          </p:nvPr>
        </p:nvSpPr>
        <p:spPr>
          <a:xfrm>
            <a:off x="457200" y="1556792"/>
            <a:ext cx="8229600" cy="44116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zh-CN" altLang="en-US" sz="3600" dirty="0">
                <a:latin typeface="Times New Roman" panose="02020603050405020304" pitchFamily="18" charset="0"/>
                <a:ea typeface="华文楷体" pitchFamily="2" charset="-122"/>
              </a:rPr>
              <a:t>基于树的卷积</a:t>
            </a:r>
            <a:r>
              <a:rPr lang="en-US" altLang="zh-CN" sz="3600" dirty="0">
                <a:latin typeface="Times New Roman" panose="02020603050405020304" pitchFamily="18" charset="0"/>
                <a:ea typeface="华文楷体" pitchFamily="2" charset="-122"/>
              </a:rPr>
              <a:t>(Tree- Convolution)</a:t>
            </a:r>
          </a:p>
        </p:txBody>
      </p:sp>
      <p:grpSp>
        <p:nvGrpSpPr>
          <p:cNvPr id="7" name="组合 57"/>
          <p:cNvGrpSpPr>
            <a:grpSpLocks/>
          </p:cNvGrpSpPr>
          <p:nvPr/>
        </p:nvGrpSpPr>
        <p:grpSpPr bwMode="auto">
          <a:xfrm>
            <a:off x="457200" y="404813"/>
            <a:ext cx="7355160" cy="1008062"/>
            <a:chOff x="0" y="3"/>
            <a:chExt cx="4608513" cy="1007479"/>
          </a:xfrm>
        </p:grpSpPr>
        <p:sp>
          <p:nvSpPr>
            <p:cNvPr id="8" name="圆角矩形 7"/>
            <p:cNvSpPr/>
            <p:nvPr/>
          </p:nvSpPr>
          <p:spPr>
            <a:xfrm>
              <a:off x="0" y="3"/>
              <a:ext cx="4608513" cy="1007479"/>
            </a:xfrm>
            <a:prstGeom prst="roundRect">
              <a:avLst/>
            </a:prstGeom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圆角矩形 4"/>
            <p:cNvSpPr/>
            <p:nvPr/>
          </p:nvSpPr>
          <p:spPr>
            <a:xfrm>
              <a:off x="48830" y="49187"/>
              <a:ext cx="4510853" cy="9091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0" tIns="152400" rIns="152400" bIns="152400" spcCol="1270" anchor="ctr"/>
            <a:lstStyle/>
            <a:p>
              <a:pPr algn="ctr" defTabSz="17780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3600" b="1" dirty="0">
                  <a:latin typeface="Times New Roman" panose="02020603050405020304" pitchFamily="18" charset="0"/>
                  <a:ea typeface="华文楷体" pitchFamily="2" charset="-122"/>
                </a:rPr>
                <a:t>句子表示</a:t>
              </a:r>
              <a:endParaRPr lang="en-US" sz="3600" b="1" dirty="0">
                <a:latin typeface="Times New Roman" panose="02020603050405020304" pitchFamily="18" charset="0"/>
                <a:ea typeface="华文楷体" pitchFamily="2" charset="-122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-16202" y="5661248"/>
            <a:ext cx="91602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Lili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Mou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Hao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Peng, Ge Li, Yan Xu, Lu Zhang and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Zhi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Discriminative Neural Sentence Modeling by Tree-Based Convolution. In Proceedings of EMNLP2015.</a:t>
            </a:r>
          </a:p>
          <a:p>
            <a:pPr algn="just"/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Mingbo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Ma, Liang Huang, Bowen Zhou and Bing Xiang. Dependency-based convolutional neural networks for sentence embedding[C] In Proceedings of ACL2015.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2348880"/>
            <a:ext cx="4536504" cy="270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273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内容占位符 2"/>
          <p:cNvSpPr>
            <a:spLocks noGrp="1"/>
          </p:cNvSpPr>
          <p:nvPr>
            <p:ph idx="4294967295"/>
          </p:nvPr>
        </p:nvSpPr>
        <p:spPr>
          <a:xfrm>
            <a:off x="611560" y="1700808"/>
            <a:ext cx="8229600" cy="4411662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zh-CN" sz="3600" dirty="0">
              <a:latin typeface="Times New Roman" panose="02020603050405020304" pitchFamily="18" charset="0"/>
              <a:ea typeface="华文楷体" pitchFamily="2" charset="-122"/>
            </a:endParaRPr>
          </a:p>
          <a:p>
            <a:pPr marL="0" indent="0" eaLnBrk="1" hangingPunct="1">
              <a:buNone/>
            </a:pPr>
            <a:endParaRPr lang="en-US" altLang="zh-CN" sz="3600" dirty="0">
              <a:latin typeface="Times New Roman" panose="02020603050405020304" pitchFamily="18" charset="0"/>
              <a:ea typeface="华文楷体" pitchFamily="2" charset="-122"/>
            </a:endParaRPr>
          </a:p>
          <a:p>
            <a:pPr marL="0" indent="0" eaLnBrk="1" hangingPunct="1">
              <a:buNone/>
            </a:pPr>
            <a:r>
              <a:rPr lang="en-US" altLang="zh-CN" sz="3600" dirty="0">
                <a:latin typeface="Times New Roman" panose="02020603050405020304" pitchFamily="18" charset="0"/>
                <a:ea typeface="华文楷体" pitchFamily="2" charset="-122"/>
              </a:rPr>
              <a:t>                   </a:t>
            </a:r>
            <a:r>
              <a:rPr lang="zh-CN" altLang="en-US" sz="3600" dirty="0">
                <a:latin typeface="Times New Roman" panose="02020603050405020304" pitchFamily="18" charset="0"/>
                <a:ea typeface="华文楷体" pitchFamily="2" charset="-122"/>
              </a:rPr>
              <a:t>利用额外数据</a:t>
            </a:r>
            <a:endParaRPr lang="en-US" altLang="zh-CN" sz="3600" dirty="0">
              <a:latin typeface="Times New Roman" panose="02020603050405020304" pitchFamily="18" charset="0"/>
              <a:ea typeface="华文楷体" pitchFamily="2" charset="-122"/>
            </a:endParaRPr>
          </a:p>
        </p:txBody>
      </p:sp>
      <p:grpSp>
        <p:nvGrpSpPr>
          <p:cNvPr id="7" name="组合 57"/>
          <p:cNvGrpSpPr>
            <a:grpSpLocks/>
          </p:cNvGrpSpPr>
          <p:nvPr/>
        </p:nvGrpSpPr>
        <p:grpSpPr bwMode="auto">
          <a:xfrm>
            <a:off x="457200" y="404813"/>
            <a:ext cx="7355160" cy="1008062"/>
            <a:chOff x="0" y="3"/>
            <a:chExt cx="4608513" cy="1007479"/>
          </a:xfrm>
        </p:grpSpPr>
        <p:sp>
          <p:nvSpPr>
            <p:cNvPr id="8" name="圆角矩形 7"/>
            <p:cNvSpPr/>
            <p:nvPr/>
          </p:nvSpPr>
          <p:spPr>
            <a:xfrm>
              <a:off x="0" y="3"/>
              <a:ext cx="4608513" cy="1007479"/>
            </a:xfrm>
            <a:prstGeom prst="roundRect">
              <a:avLst/>
            </a:prstGeom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圆角矩形 4"/>
            <p:cNvSpPr/>
            <p:nvPr/>
          </p:nvSpPr>
          <p:spPr>
            <a:xfrm>
              <a:off x="48830" y="49187"/>
              <a:ext cx="4510853" cy="9091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0" tIns="152400" rIns="152400" bIns="152400" spcCol="1270" anchor="ctr"/>
            <a:lstStyle/>
            <a:p>
              <a:pPr algn="ctr" defTabSz="17780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3600" b="1" dirty="0">
                  <a:latin typeface="Times New Roman" panose="02020603050405020304" pitchFamily="18" charset="0"/>
                  <a:ea typeface="华文楷体" pitchFamily="2" charset="-122"/>
                </a:rPr>
                <a:t>句子表示</a:t>
              </a:r>
              <a:endParaRPr lang="en-US" sz="3600" b="1" dirty="0">
                <a:latin typeface="Times New Roman" panose="02020603050405020304" pitchFamily="18" charset="0"/>
                <a:ea typeface="华文楷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48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内容占位符 2"/>
          <p:cNvSpPr>
            <a:spLocks noGrp="1"/>
          </p:cNvSpPr>
          <p:nvPr>
            <p:ph idx="4294967295"/>
          </p:nvPr>
        </p:nvSpPr>
        <p:spPr>
          <a:xfrm>
            <a:off x="457200" y="1556792"/>
            <a:ext cx="8229600" cy="4411662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zh-CN" sz="3600" dirty="0">
              <a:latin typeface="Times New Roman" panose="02020603050405020304" pitchFamily="18" charset="0"/>
              <a:ea typeface="华文楷体" pitchFamily="2" charset="-122"/>
            </a:endParaRPr>
          </a:p>
          <a:p>
            <a:pPr marL="0" indent="0" eaLnBrk="1" hangingPunct="1">
              <a:buNone/>
            </a:pPr>
            <a:endParaRPr lang="en-US" altLang="zh-CN" sz="3600" dirty="0">
              <a:latin typeface="Times New Roman" panose="02020603050405020304" pitchFamily="18" charset="0"/>
              <a:ea typeface="华文楷体" pitchFamily="2" charset="-122"/>
            </a:endParaRPr>
          </a:p>
          <a:p>
            <a:pPr marL="0" indent="0" eaLnBrk="1" hangingPunct="1">
              <a:buNone/>
            </a:pPr>
            <a:endParaRPr lang="en-US" altLang="zh-CN" sz="3600" dirty="0">
              <a:solidFill>
                <a:schemeClr val="tx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7" name="组合 57"/>
          <p:cNvGrpSpPr>
            <a:grpSpLocks/>
          </p:cNvGrpSpPr>
          <p:nvPr/>
        </p:nvGrpSpPr>
        <p:grpSpPr bwMode="auto">
          <a:xfrm>
            <a:off x="457200" y="404813"/>
            <a:ext cx="7355160" cy="1008062"/>
            <a:chOff x="0" y="3"/>
            <a:chExt cx="4608513" cy="1007479"/>
          </a:xfrm>
        </p:grpSpPr>
        <p:sp>
          <p:nvSpPr>
            <p:cNvPr id="8" name="圆角矩形 7"/>
            <p:cNvSpPr/>
            <p:nvPr/>
          </p:nvSpPr>
          <p:spPr>
            <a:xfrm>
              <a:off x="0" y="3"/>
              <a:ext cx="4608513" cy="1007479"/>
            </a:xfrm>
            <a:prstGeom prst="roundRect">
              <a:avLst/>
            </a:prstGeom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圆角矩形 4"/>
            <p:cNvSpPr/>
            <p:nvPr/>
          </p:nvSpPr>
          <p:spPr>
            <a:xfrm>
              <a:off x="48830" y="49187"/>
              <a:ext cx="4510853" cy="9091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0" tIns="152400" rIns="152400" bIns="152400" spcCol="1270" anchor="ctr"/>
            <a:lstStyle/>
            <a:p>
              <a:pPr algn="ctr" defTabSz="17780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3600" b="1" dirty="0">
                  <a:latin typeface="Times New Roman" panose="02020603050405020304" pitchFamily="18" charset="0"/>
                  <a:ea typeface="华文楷体" pitchFamily="2" charset="-122"/>
                </a:rPr>
                <a:t>基本框架</a:t>
              </a:r>
              <a:endParaRPr lang="en-US" sz="3600" b="1" dirty="0">
                <a:latin typeface="Times New Roman" panose="02020603050405020304" pitchFamily="18" charset="0"/>
                <a:ea typeface="华文楷体" pitchFamily="2" charset="-122"/>
              </a:endParaRPr>
            </a:p>
          </p:txBody>
        </p:sp>
      </p:grpSp>
      <p:sp>
        <p:nvSpPr>
          <p:cNvPr id="2" name="圆角矩形 1"/>
          <p:cNvSpPr/>
          <p:nvPr/>
        </p:nvSpPr>
        <p:spPr>
          <a:xfrm>
            <a:off x="2771800" y="3691429"/>
            <a:ext cx="2952328" cy="7920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</a:rPr>
              <a:t>句子表示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1619672" y="5203597"/>
            <a:ext cx="5256584" cy="7920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</a:rPr>
              <a:t>向量化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3303992" y="2273359"/>
            <a:ext cx="1872208" cy="7920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</a:rPr>
              <a:t>情感分类</a:t>
            </a:r>
          </a:p>
        </p:txBody>
      </p:sp>
      <p:cxnSp>
        <p:nvCxnSpPr>
          <p:cNvPr id="5" name="直接箭头连接符 4"/>
          <p:cNvCxnSpPr>
            <a:stCxn id="3" idx="0"/>
            <a:endCxn id="2" idx="2"/>
          </p:cNvCxnSpPr>
          <p:nvPr/>
        </p:nvCxnSpPr>
        <p:spPr>
          <a:xfrm flipV="1">
            <a:off x="4247964" y="4483517"/>
            <a:ext cx="0" cy="720080"/>
          </a:xfrm>
          <a:prstGeom prst="straightConnector1">
            <a:avLst/>
          </a:prstGeom>
          <a:ln w="508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>
            <a:stCxn id="2" idx="0"/>
            <a:endCxn id="10" idx="2"/>
          </p:cNvCxnSpPr>
          <p:nvPr/>
        </p:nvCxnSpPr>
        <p:spPr>
          <a:xfrm flipH="1" flipV="1">
            <a:off x="4240096" y="3065447"/>
            <a:ext cx="7868" cy="625982"/>
          </a:xfrm>
          <a:prstGeom prst="straightConnector1">
            <a:avLst/>
          </a:prstGeom>
          <a:ln w="508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0612" y="1726711"/>
            <a:ext cx="853396" cy="4132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/>
              <p:cNvSpPr txBox="1"/>
              <p:nvPr/>
            </p:nvSpPr>
            <p:spPr>
              <a:xfrm>
                <a:off x="2483768" y="6165304"/>
                <a:ext cx="29084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latin typeface="+mn-ea"/>
                    <a:ea typeface="+mn-ea"/>
                  </a:rPr>
                  <a:t>输入：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ea typeface="+mn-ea"/>
                          </a:rPr>
                          <m:t>𝒘</m:t>
                        </m:r>
                      </m:e>
                      <m:sub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ea typeface="+mn-ea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altLang="zh-CN" sz="2000" b="1" i="1"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+mn-ea"/>
                          </a:rPr>
                          <m:t>𝒘</m:t>
                        </m:r>
                      </m:e>
                      <m:sub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ea typeface="+mn-ea"/>
                          </a:rPr>
                          <m:t>𝟐</m:t>
                        </m:r>
                      </m:sub>
                    </m:sSub>
                    <m:r>
                      <a:rPr lang="zh-CN" altLang="en-US" sz="2000" b="1" i="1" smtClean="0">
                        <a:latin typeface="Cambria Math" panose="02040503050406030204" pitchFamily="18" charset="0"/>
                        <a:ea typeface="+mn-ea"/>
                      </a:rPr>
                      <m:t>⋯</m:t>
                    </m:r>
                    <m:sSub>
                      <m:sSubPr>
                        <m:ctrlPr>
                          <a:rPr lang="en-US" altLang="zh-CN" sz="2000" b="1" i="1"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+mn-ea"/>
                          </a:rPr>
                          <m:t>𝒘</m:t>
                        </m:r>
                      </m:e>
                      <m:sub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ea typeface="+mn-ea"/>
                          </a:rPr>
                          <m:t>𝒏</m:t>
                        </m:r>
                      </m:sub>
                    </m:sSub>
                  </m:oMath>
                </a14:m>
                <a:endParaRPr lang="zh-CN" altLang="en-US" sz="2000" b="1" dirty="0">
                  <a:latin typeface="+mn-ea"/>
                  <a:ea typeface="+mn-ea"/>
                </a:endParaRPr>
              </a:p>
            </p:txBody>
          </p:sp>
        </mc:Choice>
        <mc:Fallback xmlns=""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6165304"/>
                <a:ext cx="2908456" cy="400110"/>
              </a:xfrm>
              <a:prstGeom prst="rect">
                <a:avLst/>
              </a:prstGeom>
              <a:blipFill>
                <a:blip r:embed="rId4"/>
                <a:stretch>
                  <a:fillRect l="-2092" t="-10606" b="-227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本框 14"/>
          <p:cNvSpPr txBox="1"/>
          <p:nvPr/>
        </p:nvSpPr>
        <p:spPr>
          <a:xfrm>
            <a:off x="2483768" y="1757080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宋体" panose="02010600030101010101" pitchFamily="2" charset="-122"/>
              </a:rPr>
              <a:t>输出：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6030783" y="1739554"/>
                <a:ext cx="194663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>
                          <a:latin typeface="Cambria Math" charset="0"/>
                        </a:rPr>
                        <m:t>𝒔𝒐𝒇𝒕𝒎𝒂𝒙</m:t>
                      </m:r>
                      <m:r>
                        <a:rPr lang="en-US" altLang="zh-CN" sz="2400" b="1" i="1">
                          <a:latin typeface="Cambria Math" charset="0"/>
                        </a:rPr>
                        <m:t>(∙)</m:t>
                      </m:r>
                    </m:oMath>
                  </m:oMathPara>
                </a14:m>
                <a:endParaRPr lang="zh-CN" altLang="en-US" sz="2400" b="1" dirty="0"/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783" y="1739554"/>
                <a:ext cx="1946637" cy="461665"/>
              </a:xfrm>
              <a:prstGeom prst="rect">
                <a:avLst/>
              </a:prstGeom>
              <a:blipFill>
                <a:blip r:embed="rId5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下箭头 15"/>
          <p:cNvSpPr/>
          <p:nvPr/>
        </p:nvSpPr>
        <p:spPr>
          <a:xfrm rot="2995120">
            <a:off x="5456870" y="1920737"/>
            <a:ext cx="393236" cy="8051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12497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内容占位符 2"/>
          <p:cNvSpPr>
            <a:spLocks noGrp="1"/>
          </p:cNvSpPr>
          <p:nvPr>
            <p:ph idx="4294967295"/>
          </p:nvPr>
        </p:nvSpPr>
        <p:spPr>
          <a:xfrm>
            <a:off x="457200" y="1556792"/>
            <a:ext cx="8229600" cy="44116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zh-CN" altLang="en-US" sz="3600" dirty="0">
                <a:latin typeface="Times New Roman" panose="02020603050405020304" pitchFamily="18" charset="0"/>
                <a:ea typeface="华文楷体" pitchFamily="2" charset="-122"/>
              </a:rPr>
              <a:t>利用无标注数据</a:t>
            </a:r>
            <a:endParaRPr lang="en-US" altLang="zh-C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Sequential (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Denoising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Autoencoders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Encoder-decoder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框架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噪声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/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以一定概率删除一个词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/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以一定概率交换相邻的两个词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FastSent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根据当前句子预测周围句子的词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也可以将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autoencoder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融入进去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组合 57"/>
          <p:cNvGrpSpPr>
            <a:grpSpLocks/>
          </p:cNvGrpSpPr>
          <p:nvPr/>
        </p:nvGrpSpPr>
        <p:grpSpPr bwMode="auto">
          <a:xfrm>
            <a:off x="457200" y="404813"/>
            <a:ext cx="7355160" cy="1008062"/>
            <a:chOff x="0" y="3"/>
            <a:chExt cx="4608513" cy="1007479"/>
          </a:xfrm>
        </p:grpSpPr>
        <p:sp>
          <p:nvSpPr>
            <p:cNvPr id="8" name="圆角矩形 7"/>
            <p:cNvSpPr/>
            <p:nvPr/>
          </p:nvSpPr>
          <p:spPr>
            <a:xfrm>
              <a:off x="0" y="3"/>
              <a:ext cx="4608513" cy="1007479"/>
            </a:xfrm>
            <a:prstGeom prst="roundRect">
              <a:avLst/>
            </a:prstGeom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圆角矩形 4"/>
            <p:cNvSpPr/>
            <p:nvPr/>
          </p:nvSpPr>
          <p:spPr>
            <a:xfrm>
              <a:off x="48830" y="49187"/>
              <a:ext cx="4510853" cy="9091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0" tIns="152400" rIns="152400" bIns="152400" spcCol="1270" anchor="ctr"/>
            <a:lstStyle/>
            <a:p>
              <a:pPr algn="ctr" defTabSz="17780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3600" b="1" dirty="0">
                  <a:latin typeface="Times New Roman" panose="02020603050405020304" pitchFamily="18" charset="0"/>
                  <a:ea typeface="华文楷体" pitchFamily="2" charset="-122"/>
                </a:rPr>
                <a:t>句子表示</a:t>
              </a:r>
              <a:endParaRPr lang="en-US" sz="3600" b="1" dirty="0">
                <a:latin typeface="Times New Roman" panose="02020603050405020304" pitchFamily="18" charset="0"/>
                <a:ea typeface="华文楷体" pitchFamily="2" charset="-122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-16202" y="6239053"/>
            <a:ext cx="91602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Felix Hill,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Kyunghyun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Cho, Anna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Korhonen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Learning Distributed Representations of Sentences from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Unlabelled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Data. In Proceedings of NAACL2016.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2530" y="4760922"/>
            <a:ext cx="2247619" cy="66666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144" y="4437112"/>
            <a:ext cx="1419048" cy="3238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2906" y="5657935"/>
            <a:ext cx="2209524" cy="5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412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内容占位符 2"/>
          <p:cNvSpPr>
            <a:spLocks noGrp="1"/>
          </p:cNvSpPr>
          <p:nvPr>
            <p:ph idx="4294967295"/>
          </p:nvPr>
        </p:nvSpPr>
        <p:spPr>
          <a:xfrm>
            <a:off x="457200" y="1556792"/>
            <a:ext cx="8229600" cy="44116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zh-CN" altLang="en-US" sz="3600" dirty="0">
                <a:latin typeface="Times New Roman" panose="02020603050405020304" pitchFamily="18" charset="0"/>
                <a:ea typeface="华文楷体" pitchFamily="2" charset="-122"/>
              </a:rPr>
              <a:t>利用上下文信息</a:t>
            </a:r>
            <a:endParaRPr lang="en-US" altLang="zh-CN" sz="3600" dirty="0">
              <a:latin typeface="Times New Roman" panose="02020603050405020304" pitchFamily="18" charset="0"/>
              <a:ea typeface="华文楷体" pitchFamily="2" charset="-122"/>
            </a:endParaRPr>
          </a:p>
          <a:p>
            <a:pPr marL="0" indent="0" eaLnBrk="1" hangingPunct="1">
              <a:buNone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组合 57"/>
          <p:cNvGrpSpPr>
            <a:grpSpLocks/>
          </p:cNvGrpSpPr>
          <p:nvPr/>
        </p:nvGrpSpPr>
        <p:grpSpPr bwMode="auto">
          <a:xfrm>
            <a:off x="457200" y="404813"/>
            <a:ext cx="7355160" cy="1008062"/>
            <a:chOff x="0" y="3"/>
            <a:chExt cx="4608513" cy="1007479"/>
          </a:xfrm>
        </p:grpSpPr>
        <p:sp>
          <p:nvSpPr>
            <p:cNvPr id="8" name="圆角矩形 7"/>
            <p:cNvSpPr/>
            <p:nvPr/>
          </p:nvSpPr>
          <p:spPr>
            <a:xfrm>
              <a:off x="0" y="3"/>
              <a:ext cx="4608513" cy="1007479"/>
            </a:xfrm>
            <a:prstGeom prst="roundRect">
              <a:avLst/>
            </a:prstGeom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圆角矩形 4"/>
            <p:cNvSpPr/>
            <p:nvPr/>
          </p:nvSpPr>
          <p:spPr>
            <a:xfrm>
              <a:off x="48830" y="49187"/>
              <a:ext cx="4510853" cy="9091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0" tIns="152400" rIns="152400" bIns="152400" spcCol="1270" anchor="ctr"/>
            <a:lstStyle/>
            <a:p>
              <a:pPr algn="ctr" defTabSz="17780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3600" b="1" dirty="0">
                  <a:latin typeface="Times New Roman" panose="02020603050405020304" pitchFamily="18" charset="0"/>
                  <a:ea typeface="华文楷体" pitchFamily="2" charset="-122"/>
                </a:rPr>
                <a:t>句子表示</a:t>
              </a:r>
              <a:endParaRPr lang="en-US" sz="3600" b="1" dirty="0">
                <a:latin typeface="Times New Roman" panose="02020603050405020304" pitchFamily="18" charset="0"/>
                <a:ea typeface="华文楷体" pitchFamily="2" charset="-122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20310" y="5589240"/>
            <a:ext cx="91236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Meishan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Zhang, Yue Zhang,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Guohong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Fu. Tweet Sarcasm Detection Using Deep Neural Network. In Proceedings of COLING2016.</a:t>
            </a:r>
          </a:p>
        </p:txBody>
      </p:sp>
      <p:sp>
        <p:nvSpPr>
          <p:cNvPr id="10" name="矩形 9"/>
          <p:cNvSpPr/>
          <p:nvPr/>
        </p:nvSpPr>
        <p:spPr>
          <a:xfrm>
            <a:off x="20310" y="6224765"/>
            <a:ext cx="91236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Yafeng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Ren, Yue Zhang,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Meishan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Zhang,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Donghong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Ji. Context-Sensitive Twitter Sentiment Classification Using Neural Network. In Proceedings of the AAAI2016.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32" y="2156842"/>
            <a:ext cx="7539636" cy="327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6106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2771800" y="2708920"/>
            <a:ext cx="3384376" cy="158417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solidFill>
                  <a:srgbClr val="7030A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Q/A?</a:t>
            </a:r>
          </a:p>
          <a:p>
            <a:pPr algn="ctr"/>
            <a:r>
              <a:rPr lang="en-US" altLang="zh-CN" sz="4000" b="1" dirty="0">
                <a:solidFill>
                  <a:srgbClr val="7030A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40022897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内容占位符 2"/>
          <p:cNvSpPr>
            <a:spLocks noGrp="1"/>
          </p:cNvSpPr>
          <p:nvPr>
            <p:ph idx="4294967295"/>
          </p:nvPr>
        </p:nvSpPr>
        <p:spPr>
          <a:xfrm>
            <a:off x="457200" y="1556792"/>
            <a:ext cx="8229600" cy="44116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zh-CN" altLang="en-US" sz="3600" dirty="0">
                <a:latin typeface="Times New Roman" panose="02020603050405020304" pitchFamily="18" charset="0"/>
                <a:ea typeface="华文楷体" pitchFamily="2" charset="-122"/>
              </a:rPr>
              <a:t>主要内容：</a:t>
            </a:r>
            <a:endParaRPr lang="en-US" altLang="zh-CN" sz="3600" dirty="0">
              <a:latin typeface="Times New Roman" panose="02020603050405020304" pitchFamily="18" charset="0"/>
              <a:ea typeface="华文楷体" pitchFamily="2" charset="-122"/>
            </a:endParaRPr>
          </a:p>
          <a:p>
            <a:pPr eaLnBrk="1" hangingPunct="1"/>
            <a:r>
              <a:rPr lang="zh-CN" altLang="en-US" sz="3200" dirty="0">
                <a:latin typeface="Times New Roman" panose="02020603050405020304" pitchFamily="18" charset="0"/>
                <a:ea typeface="华文楷体" pitchFamily="2" charset="-122"/>
              </a:rPr>
              <a:t>实体级别</a:t>
            </a:r>
            <a:endParaRPr lang="en-US" altLang="zh-CN" sz="3200" dirty="0">
              <a:latin typeface="Times New Roman" panose="02020603050405020304" pitchFamily="18" charset="0"/>
              <a:ea typeface="华文楷体" pitchFamily="2" charset="-122"/>
            </a:endParaRPr>
          </a:p>
          <a:p>
            <a:pPr eaLnBrk="1" hangingPunct="1"/>
            <a:r>
              <a:rPr lang="zh-CN" altLang="en-US" sz="3200" dirty="0">
                <a:latin typeface="Times New Roman" panose="02020603050405020304" pitchFamily="18" charset="0"/>
                <a:ea typeface="华文楷体" pitchFamily="2" charset="-122"/>
              </a:rPr>
              <a:t>属性级别</a:t>
            </a:r>
            <a:endParaRPr lang="en-US" altLang="zh-CN" sz="3200" dirty="0">
              <a:latin typeface="Times New Roman" panose="02020603050405020304" pitchFamily="18" charset="0"/>
              <a:ea typeface="华文楷体" pitchFamily="2" charset="-122"/>
            </a:endParaRPr>
          </a:p>
          <a:p>
            <a:pPr eaLnBrk="1" hangingPunct="1"/>
            <a:r>
              <a:rPr lang="zh-CN" altLang="en-US" sz="3200" dirty="0">
                <a:latin typeface="Times New Roman" panose="02020603050405020304" pitchFamily="18" charset="0"/>
                <a:ea typeface="华文楷体" pitchFamily="2" charset="-122"/>
              </a:rPr>
              <a:t>短语识别</a:t>
            </a:r>
            <a:endParaRPr lang="en-US" altLang="zh-CN" sz="3200" dirty="0">
              <a:latin typeface="Times New Roman" panose="02020603050405020304" pitchFamily="18" charset="0"/>
              <a:ea typeface="华文楷体" pitchFamily="2" charset="-122"/>
            </a:endParaRPr>
          </a:p>
          <a:p>
            <a:pPr eaLnBrk="1" hangingPunct="1"/>
            <a:r>
              <a:rPr lang="zh-CN" altLang="en-US" sz="3200" dirty="0">
                <a:latin typeface="Times New Roman" panose="02020603050405020304" pitchFamily="18" charset="0"/>
                <a:ea typeface="华文楷体" pitchFamily="2" charset="-122"/>
              </a:rPr>
              <a:t>立场检测</a:t>
            </a:r>
            <a:endParaRPr lang="en-US" altLang="zh-CN" sz="3200" dirty="0">
              <a:latin typeface="Times New Roman" panose="02020603050405020304" pitchFamily="18" charset="0"/>
              <a:ea typeface="华文楷体" pitchFamily="2" charset="-122"/>
            </a:endParaRPr>
          </a:p>
          <a:p>
            <a:pPr eaLnBrk="1" hangingPunct="1"/>
            <a:endParaRPr lang="en-US" altLang="zh-CN" sz="3200" dirty="0">
              <a:latin typeface="Times New Roman" panose="02020603050405020304" pitchFamily="18" charset="0"/>
              <a:ea typeface="华文楷体" pitchFamily="2" charset="-122"/>
            </a:endParaRPr>
          </a:p>
        </p:txBody>
      </p:sp>
      <p:grpSp>
        <p:nvGrpSpPr>
          <p:cNvPr id="7" name="组合 57"/>
          <p:cNvGrpSpPr>
            <a:grpSpLocks/>
          </p:cNvGrpSpPr>
          <p:nvPr/>
        </p:nvGrpSpPr>
        <p:grpSpPr bwMode="auto">
          <a:xfrm>
            <a:off x="457200" y="404813"/>
            <a:ext cx="7355160" cy="1008062"/>
            <a:chOff x="0" y="3"/>
            <a:chExt cx="4608513" cy="1007479"/>
          </a:xfrm>
        </p:grpSpPr>
        <p:sp>
          <p:nvSpPr>
            <p:cNvPr id="8" name="圆角矩形 7"/>
            <p:cNvSpPr/>
            <p:nvPr/>
          </p:nvSpPr>
          <p:spPr>
            <a:xfrm>
              <a:off x="0" y="3"/>
              <a:ext cx="4608513" cy="1007479"/>
            </a:xfrm>
            <a:prstGeom prst="roundRect">
              <a:avLst/>
            </a:prstGeom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圆角矩形 4"/>
            <p:cNvSpPr/>
            <p:nvPr/>
          </p:nvSpPr>
          <p:spPr>
            <a:xfrm>
              <a:off x="48830" y="49187"/>
              <a:ext cx="4510853" cy="9091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0" tIns="152400" rIns="152400" bIns="152400" spcCol="1270" anchor="ctr"/>
            <a:lstStyle/>
            <a:p>
              <a:pPr algn="ctr" defTabSz="17780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3600" b="1" dirty="0">
                  <a:latin typeface="Times New Roman" panose="02020603050405020304" pitchFamily="18" charset="0"/>
                  <a:ea typeface="华文楷体" pitchFamily="2" charset="-122"/>
                </a:rPr>
                <a:t>细粒度的情感分析</a:t>
              </a:r>
              <a:endParaRPr lang="en-US" sz="3600" b="1" dirty="0">
                <a:latin typeface="Times New Roman" panose="02020603050405020304" pitchFamily="18" charset="0"/>
                <a:ea typeface="华文楷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6407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内容占位符 2"/>
          <p:cNvSpPr>
            <a:spLocks noGrp="1"/>
          </p:cNvSpPr>
          <p:nvPr>
            <p:ph idx="4294967295"/>
          </p:nvPr>
        </p:nvSpPr>
        <p:spPr>
          <a:xfrm>
            <a:off x="457200" y="1556792"/>
            <a:ext cx="8229600" cy="44116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zh-CN" altLang="en-US" sz="3600" dirty="0">
                <a:latin typeface="Times New Roman" panose="02020603050405020304" pitchFamily="18" charset="0"/>
                <a:ea typeface="华文楷体" pitchFamily="2" charset="-122"/>
              </a:rPr>
              <a:t>主要内容：</a:t>
            </a:r>
            <a:endParaRPr lang="en-US" altLang="zh-CN" sz="3600" dirty="0">
              <a:latin typeface="Times New Roman" panose="02020603050405020304" pitchFamily="18" charset="0"/>
              <a:ea typeface="华文楷体" pitchFamily="2" charset="-122"/>
            </a:endParaRPr>
          </a:p>
          <a:p>
            <a:pPr eaLnBrk="1" hangingPunct="1"/>
            <a:r>
              <a:rPr lang="zh-CN" altLang="en-US" sz="3200" dirty="0">
                <a:latin typeface="Times New Roman" panose="02020603050405020304" pitchFamily="18" charset="0"/>
                <a:ea typeface="华文楷体" pitchFamily="2" charset="-122"/>
              </a:rPr>
              <a:t>实体级别</a:t>
            </a:r>
            <a:endParaRPr lang="en-US" altLang="zh-CN" sz="3200" dirty="0">
              <a:latin typeface="Times New Roman" panose="02020603050405020304" pitchFamily="18" charset="0"/>
              <a:ea typeface="华文楷体" pitchFamily="2" charset="-122"/>
            </a:endParaRPr>
          </a:p>
          <a:p>
            <a:pPr eaLnBrk="1" hangingPunct="1"/>
            <a:r>
              <a:rPr lang="zh-CN" altLang="en-US" sz="3200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ea typeface="华文楷体" pitchFamily="2" charset="-122"/>
              </a:rPr>
              <a:t>属性级别</a:t>
            </a:r>
            <a:endParaRPr lang="en-US" altLang="zh-CN" sz="3200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ea typeface="华文楷体" pitchFamily="2" charset="-122"/>
            </a:endParaRPr>
          </a:p>
          <a:p>
            <a:pPr eaLnBrk="1" hangingPunct="1"/>
            <a:r>
              <a:rPr lang="zh-CN" altLang="en-US" sz="3200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ea typeface="华文楷体" pitchFamily="2" charset="-122"/>
              </a:rPr>
              <a:t>短语识别</a:t>
            </a:r>
            <a:endParaRPr lang="en-US" altLang="zh-CN" sz="3200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ea typeface="华文楷体" pitchFamily="2" charset="-122"/>
            </a:endParaRPr>
          </a:p>
          <a:p>
            <a:pPr eaLnBrk="1" hangingPunct="1"/>
            <a:r>
              <a:rPr lang="zh-CN" altLang="en-US" sz="3200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ea typeface="华文楷体" pitchFamily="2" charset="-122"/>
              </a:rPr>
              <a:t>立场检测</a:t>
            </a:r>
            <a:endParaRPr lang="en-US" altLang="zh-CN" sz="3200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ea typeface="华文楷体" pitchFamily="2" charset="-122"/>
            </a:endParaRPr>
          </a:p>
          <a:p>
            <a:pPr marL="0" indent="0" eaLnBrk="1" hangingPunct="1">
              <a:buNone/>
            </a:pPr>
            <a:endParaRPr lang="en-US" altLang="zh-CN" sz="3200" dirty="0">
              <a:latin typeface="Times New Roman" panose="02020603050405020304" pitchFamily="18" charset="0"/>
              <a:ea typeface="华文楷体" pitchFamily="2" charset="-122"/>
            </a:endParaRPr>
          </a:p>
        </p:txBody>
      </p:sp>
      <p:grpSp>
        <p:nvGrpSpPr>
          <p:cNvPr id="7" name="组合 57"/>
          <p:cNvGrpSpPr>
            <a:grpSpLocks/>
          </p:cNvGrpSpPr>
          <p:nvPr/>
        </p:nvGrpSpPr>
        <p:grpSpPr bwMode="auto">
          <a:xfrm>
            <a:off x="457200" y="404813"/>
            <a:ext cx="7355160" cy="1008062"/>
            <a:chOff x="0" y="3"/>
            <a:chExt cx="4608513" cy="1007479"/>
          </a:xfrm>
        </p:grpSpPr>
        <p:sp>
          <p:nvSpPr>
            <p:cNvPr id="8" name="圆角矩形 7"/>
            <p:cNvSpPr/>
            <p:nvPr/>
          </p:nvSpPr>
          <p:spPr>
            <a:xfrm>
              <a:off x="0" y="3"/>
              <a:ext cx="4608513" cy="1007479"/>
            </a:xfrm>
            <a:prstGeom prst="roundRect">
              <a:avLst/>
            </a:prstGeom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圆角矩形 4"/>
            <p:cNvSpPr/>
            <p:nvPr/>
          </p:nvSpPr>
          <p:spPr>
            <a:xfrm>
              <a:off x="48830" y="49187"/>
              <a:ext cx="4510853" cy="9091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0" tIns="152400" rIns="152400" bIns="152400" spcCol="1270" anchor="ctr"/>
            <a:lstStyle/>
            <a:p>
              <a:pPr algn="ctr" defTabSz="17780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3600" b="1" dirty="0">
                  <a:latin typeface="Times New Roman" panose="02020603050405020304" pitchFamily="18" charset="0"/>
                  <a:ea typeface="华文楷体" pitchFamily="2" charset="-122"/>
                </a:rPr>
                <a:t>细粒度的情感分析</a:t>
              </a:r>
              <a:endParaRPr lang="en-US" sz="3600" b="1" dirty="0">
                <a:latin typeface="Times New Roman" panose="02020603050405020304" pitchFamily="18" charset="0"/>
                <a:ea typeface="华文楷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47828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内容占位符 2"/>
          <p:cNvSpPr>
            <a:spLocks noGrp="1"/>
          </p:cNvSpPr>
          <p:nvPr>
            <p:ph idx="4294967295"/>
          </p:nvPr>
        </p:nvSpPr>
        <p:spPr>
          <a:xfrm>
            <a:off x="457200" y="1556792"/>
            <a:ext cx="8229600" cy="44116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zh-CN" sz="3200" dirty="0">
                <a:latin typeface="Times New Roman" panose="02020603050405020304" pitchFamily="18" charset="0"/>
                <a:ea typeface="华文楷体" pitchFamily="2" charset="-122"/>
              </a:rPr>
              <a:t>      </a:t>
            </a:r>
          </a:p>
          <a:p>
            <a:pPr marL="0" indent="0" eaLnBrk="1" hangingPunct="1">
              <a:buNone/>
            </a:pPr>
            <a:r>
              <a:rPr lang="en-US" altLang="zh-CN" sz="3200" b="0" dirty="0">
                <a:latin typeface="Times New Roman" panose="02020603050405020304" pitchFamily="18" charset="0"/>
                <a:ea typeface="华文楷体" pitchFamily="2" charset="-122"/>
              </a:rPr>
              <a:t>     </a:t>
            </a:r>
          </a:p>
          <a:p>
            <a:pPr marL="0" indent="0" eaLnBrk="1" hangingPunct="1">
              <a:buNone/>
            </a:pPr>
            <a:r>
              <a:rPr lang="en-US" altLang="zh-CN" sz="3200" b="0" dirty="0">
                <a:latin typeface="Times New Roman" panose="02020603050405020304" pitchFamily="18" charset="0"/>
                <a:ea typeface="华文楷体" pitchFamily="2" charset="-122"/>
              </a:rPr>
              <a:t>+      </a:t>
            </a:r>
            <a:r>
              <a:rPr lang="zh-CN" altLang="en-US" sz="3200" b="0" dirty="0">
                <a:latin typeface="Times New Roman" panose="02020603050405020304" pitchFamily="18" charset="0"/>
                <a:ea typeface="华文楷体" pitchFamily="2" charset="-122"/>
              </a:rPr>
              <a:t>我 非常 喜欢 </a:t>
            </a:r>
            <a:r>
              <a:rPr lang="zh-CN" altLang="en-US" sz="3200" dirty="0">
                <a:solidFill>
                  <a:srgbClr val="FF3300"/>
                </a:solidFill>
                <a:latin typeface="Times New Roman" panose="02020603050405020304" pitchFamily="18" charset="0"/>
                <a:ea typeface="华文楷体" pitchFamily="2" charset="-122"/>
              </a:rPr>
              <a:t>这款 手环 </a:t>
            </a:r>
            <a:r>
              <a:rPr lang="zh-CN" altLang="en-US" sz="3200" b="0" dirty="0">
                <a:latin typeface="Times New Roman" panose="02020603050405020304" pitchFamily="18" charset="0"/>
                <a:ea typeface="华文楷体" pitchFamily="2" charset="-122"/>
              </a:rPr>
              <a:t>，功能 很 强大 。</a:t>
            </a:r>
            <a:endParaRPr lang="en-US" altLang="zh-CN" sz="3200" b="0" dirty="0">
              <a:latin typeface="Times New Roman" panose="02020603050405020304" pitchFamily="18" charset="0"/>
              <a:ea typeface="华文楷体" pitchFamily="2" charset="-122"/>
            </a:endParaRPr>
          </a:p>
          <a:p>
            <a:pPr marL="0" indent="0" eaLnBrk="1" hangingPunct="1">
              <a:buNone/>
            </a:pPr>
            <a:r>
              <a:rPr lang="en-US" altLang="zh-CN" sz="3200" b="0" dirty="0">
                <a:latin typeface="Times New Roman" panose="02020603050405020304" pitchFamily="18" charset="0"/>
                <a:ea typeface="华文楷体" pitchFamily="2" charset="-122"/>
              </a:rPr>
              <a:t> -     </a:t>
            </a:r>
            <a:r>
              <a:rPr lang="zh-CN" altLang="en-US" sz="3200" dirty="0">
                <a:solidFill>
                  <a:srgbClr val="00B050"/>
                </a:solidFill>
                <a:latin typeface="Times New Roman" panose="02020603050405020304" pitchFamily="18" charset="0"/>
                <a:ea typeface="华文楷体" pitchFamily="2" charset="-122"/>
              </a:rPr>
              <a:t>食堂 的 饭 菜 </a:t>
            </a:r>
            <a:r>
              <a:rPr lang="zh-CN" altLang="en-US" sz="3200" b="0" dirty="0">
                <a:latin typeface="Times New Roman" panose="02020603050405020304" pitchFamily="18" charset="0"/>
                <a:ea typeface="华文楷体" pitchFamily="2" charset="-122"/>
              </a:rPr>
              <a:t>真 是 难 以 下咽 。</a:t>
            </a:r>
            <a:endParaRPr lang="en-US" altLang="zh-CN" sz="3200" b="0" dirty="0">
              <a:latin typeface="Times New Roman" panose="02020603050405020304" pitchFamily="18" charset="0"/>
              <a:ea typeface="华文楷体" pitchFamily="2" charset="-122"/>
            </a:endParaRPr>
          </a:p>
          <a:p>
            <a:pPr marL="0" indent="0" eaLnBrk="1" hangingPunct="1">
              <a:buNone/>
            </a:pPr>
            <a:r>
              <a:rPr lang="en-US" altLang="zh-CN" sz="3200" b="0" dirty="0">
                <a:latin typeface="Times New Roman" panose="02020603050405020304" pitchFamily="18" charset="0"/>
                <a:ea typeface="华文楷体" pitchFamily="2" charset="-122"/>
              </a:rPr>
              <a:t> 0      </a:t>
            </a:r>
            <a:r>
              <a:rPr lang="zh-CN" altLang="en-US" sz="3200" b="0" dirty="0">
                <a:latin typeface="Times New Roman" panose="02020603050405020304" pitchFamily="18" charset="0"/>
                <a:ea typeface="华文楷体" pitchFamily="2" charset="-122"/>
              </a:rPr>
              <a:t>我 明天 出发 去 </a:t>
            </a:r>
            <a:r>
              <a:rPr lang="zh-CN" alt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华文楷体" pitchFamily="2" charset="-122"/>
              </a:rPr>
              <a:t>武汉</a:t>
            </a:r>
            <a:r>
              <a:rPr lang="zh-CN" altLang="en-US" sz="3200" b="0" dirty="0">
                <a:latin typeface="Times New Roman" panose="02020603050405020304" pitchFamily="18" charset="0"/>
                <a:ea typeface="华文楷体" pitchFamily="2" charset="-122"/>
              </a:rPr>
              <a:t> 旅游 。</a:t>
            </a:r>
            <a:endParaRPr lang="en-US" altLang="zh-CN" sz="3200" b="0" dirty="0">
              <a:latin typeface="Times New Roman" panose="02020603050405020304" pitchFamily="18" charset="0"/>
              <a:ea typeface="华文楷体" pitchFamily="2" charset="-122"/>
            </a:endParaRPr>
          </a:p>
        </p:txBody>
      </p:sp>
      <p:grpSp>
        <p:nvGrpSpPr>
          <p:cNvPr id="7" name="组合 57"/>
          <p:cNvGrpSpPr>
            <a:grpSpLocks/>
          </p:cNvGrpSpPr>
          <p:nvPr/>
        </p:nvGrpSpPr>
        <p:grpSpPr bwMode="auto">
          <a:xfrm>
            <a:off x="457200" y="404813"/>
            <a:ext cx="7355160" cy="1008062"/>
            <a:chOff x="0" y="3"/>
            <a:chExt cx="4608513" cy="1007479"/>
          </a:xfrm>
        </p:grpSpPr>
        <p:sp>
          <p:nvSpPr>
            <p:cNvPr id="8" name="圆角矩形 7"/>
            <p:cNvSpPr/>
            <p:nvPr/>
          </p:nvSpPr>
          <p:spPr>
            <a:xfrm>
              <a:off x="0" y="3"/>
              <a:ext cx="4608513" cy="1007479"/>
            </a:xfrm>
            <a:prstGeom prst="roundRect">
              <a:avLst/>
            </a:prstGeom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圆角矩形 4"/>
            <p:cNvSpPr/>
            <p:nvPr/>
          </p:nvSpPr>
          <p:spPr>
            <a:xfrm>
              <a:off x="48830" y="49187"/>
              <a:ext cx="4510853" cy="9091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0" tIns="152400" rIns="152400" bIns="152400" spcCol="1270" anchor="ctr"/>
            <a:lstStyle/>
            <a:p>
              <a:pPr algn="ctr" defTabSz="17780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3600" b="1" dirty="0">
                  <a:latin typeface="Times New Roman" panose="02020603050405020304" pitchFamily="18" charset="0"/>
                  <a:ea typeface="华文楷体" pitchFamily="2" charset="-122"/>
                </a:rPr>
                <a:t>实体级别情感分析</a:t>
              </a:r>
              <a:endParaRPr lang="en-US" sz="3600" b="1" dirty="0">
                <a:latin typeface="Times New Roman" panose="02020603050405020304" pitchFamily="18" charset="0"/>
                <a:ea typeface="华文楷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51989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内容占位符 2"/>
          <p:cNvSpPr>
            <a:spLocks noGrp="1"/>
          </p:cNvSpPr>
          <p:nvPr>
            <p:ph idx="4294967295"/>
          </p:nvPr>
        </p:nvSpPr>
        <p:spPr>
          <a:xfrm>
            <a:off x="457200" y="1556792"/>
            <a:ext cx="8229600" cy="44116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zh-CN" altLang="en-US" sz="3200" dirty="0">
                <a:latin typeface="Times New Roman" panose="02020603050405020304" pitchFamily="18" charset="0"/>
                <a:ea typeface="华文楷体" pitchFamily="2" charset="-122"/>
              </a:rPr>
              <a:t>句法树结合</a:t>
            </a:r>
            <a:r>
              <a:rPr lang="en-US" altLang="zh-CN" sz="3200" dirty="0">
                <a:latin typeface="Times New Roman" panose="02020603050405020304" pitchFamily="18" charset="0"/>
                <a:ea typeface="华文楷体" pitchFamily="2" charset="-122"/>
              </a:rPr>
              <a:t>Recursive NN</a:t>
            </a:r>
          </a:p>
        </p:txBody>
      </p:sp>
      <p:grpSp>
        <p:nvGrpSpPr>
          <p:cNvPr id="7" name="组合 57"/>
          <p:cNvGrpSpPr>
            <a:grpSpLocks/>
          </p:cNvGrpSpPr>
          <p:nvPr/>
        </p:nvGrpSpPr>
        <p:grpSpPr bwMode="auto">
          <a:xfrm>
            <a:off x="457200" y="404813"/>
            <a:ext cx="7355160" cy="1008062"/>
            <a:chOff x="0" y="3"/>
            <a:chExt cx="4608513" cy="1007479"/>
          </a:xfrm>
        </p:grpSpPr>
        <p:sp>
          <p:nvSpPr>
            <p:cNvPr id="8" name="圆角矩形 7"/>
            <p:cNvSpPr/>
            <p:nvPr/>
          </p:nvSpPr>
          <p:spPr>
            <a:xfrm>
              <a:off x="0" y="3"/>
              <a:ext cx="4608513" cy="1007479"/>
            </a:xfrm>
            <a:prstGeom prst="roundRect">
              <a:avLst/>
            </a:prstGeom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圆角矩形 4"/>
            <p:cNvSpPr/>
            <p:nvPr/>
          </p:nvSpPr>
          <p:spPr>
            <a:xfrm>
              <a:off x="48830" y="49187"/>
              <a:ext cx="4510853" cy="9091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0" tIns="152400" rIns="152400" bIns="152400" spcCol="1270" anchor="ctr"/>
            <a:lstStyle/>
            <a:p>
              <a:pPr algn="ctr" defTabSz="17780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3600" b="1" dirty="0">
                  <a:latin typeface="Times New Roman" panose="02020603050405020304" pitchFamily="18" charset="0"/>
                  <a:ea typeface="华文楷体" pitchFamily="2" charset="-122"/>
                </a:rPr>
                <a:t>实体级别情感分析</a:t>
              </a:r>
              <a:endParaRPr lang="en-US" sz="3600" b="1" dirty="0">
                <a:latin typeface="Times New Roman" panose="02020603050405020304" pitchFamily="18" charset="0"/>
                <a:ea typeface="华文楷体" pitchFamily="2" charset="-122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-16202" y="5949280"/>
            <a:ext cx="91602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 Dong,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Furu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Wei, Chuanqi Tan,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Duyu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Tang, Ming Zhou, and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Xu. Adaptive Recursive Neural Network for Target-dependent Twitter Sentiment Classification. In Proceedings of ACL2014.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857" y="2268454"/>
            <a:ext cx="8714286" cy="31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689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内容占位符 2"/>
          <p:cNvSpPr>
            <a:spLocks noGrp="1"/>
          </p:cNvSpPr>
          <p:nvPr>
            <p:ph idx="4294967295"/>
          </p:nvPr>
        </p:nvSpPr>
        <p:spPr>
          <a:xfrm>
            <a:off x="457200" y="1556792"/>
            <a:ext cx="8229600" cy="44116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zh-CN" altLang="en-US" sz="3200" dirty="0">
                <a:latin typeface="Times New Roman" panose="02020603050405020304" pitchFamily="18" charset="0"/>
                <a:ea typeface="华文楷体" pitchFamily="2" charset="-122"/>
              </a:rPr>
              <a:t>分段式的</a:t>
            </a:r>
            <a:r>
              <a:rPr lang="en-US" altLang="zh-CN" sz="3200" dirty="0">
                <a:latin typeface="Times New Roman" panose="02020603050405020304" pitchFamily="18" charset="0"/>
                <a:ea typeface="华文楷体" pitchFamily="2" charset="-122"/>
              </a:rPr>
              <a:t>Pooling</a:t>
            </a:r>
          </a:p>
        </p:txBody>
      </p:sp>
      <p:grpSp>
        <p:nvGrpSpPr>
          <p:cNvPr id="7" name="组合 57"/>
          <p:cNvGrpSpPr>
            <a:grpSpLocks/>
          </p:cNvGrpSpPr>
          <p:nvPr/>
        </p:nvGrpSpPr>
        <p:grpSpPr bwMode="auto">
          <a:xfrm>
            <a:off x="457200" y="404813"/>
            <a:ext cx="7355160" cy="1008062"/>
            <a:chOff x="0" y="3"/>
            <a:chExt cx="4608513" cy="1007479"/>
          </a:xfrm>
        </p:grpSpPr>
        <p:sp>
          <p:nvSpPr>
            <p:cNvPr id="8" name="圆角矩形 7"/>
            <p:cNvSpPr/>
            <p:nvPr/>
          </p:nvSpPr>
          <p:spPr>
            <a:xfrm>
              <a:off x="0" y="3"/>
              <a:ext cx="4608513" cy="1007479"/>
            </a:xfrm>
            <a:prstGeom prst="roundRect">
              <a:avLst/>
            </a:prstGeom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圆角矩形 4"/>
            <p:cNvSpPr/>
            <p:nvPr/>
          </p:nvSpPr>
          <p:spPr>
            <a:xfrm>
              <a:off x="48830" y="49187"/>
              <a:ext cx="4510853" cy="9091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0" tIns="152400" rIns="152400" bIns="152400" spcCol="1270" anchor="ctr"/>
            <a:lstStyle/>
            <a:p>
              <a:pPr algn="ctr" defTabSz="17780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3600" b="1" dirty="0">
                  <a:latin typeface="Times New Roman" panose="02020603050405020304" pitchFamily="18" charset="0"/>
                  <a:ea typeface="华文楷体" pitchFamily="2" charset="-122"/>
                </a:rPr>
                <a:t>实体级别情感分析</a:t>
              </a:r>
              <a:endParaRPr lang="en-US" sz="3600" b="1" dirty="0">
                <a:latin typeface="Times New Roman" panose="02020603050405020304" pitchFamily="18" charset="0"/>
                <a:ea typeface="华文楷体" pitchFamily="2" charset="-122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-16202" y="6239053"/>
            <a:ext cx="91602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-Tin Vo, and Yue Zhang. Target-dependent twitter sentiment classification with rich automatic features. In Proceedings of IJCAI2015.</a:t>
            </a:r>
          </a:p>
        </p:txBody>
      </p:sp>
      <p:pic>
        <p:nvPicPr>
          <p:cNvPr id="11" name="Content Placeholder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40" y="2700315"/>
            <a:ext cx="8435280" cy="2456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0615" y="5444608"/>
            <a:ext cx="2062769" cy="79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6299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内容占位符 2"/>
          <p:cNvSpPr>
            <a:spLocks noGrp="1"/>
          </p:cNvSpPr>
          <p:nvPr>
            <p:ph idx="4294967295"/>
          </p:nvPr>
        </p:nvSpPr>
        <p:spPr>
          <a:xfrm>
            <a:off x="457200" y="1556792"/>
            <a:ext cx="8229600" cy="44116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zh-CN" altLang="en-US" sz="3200" dirty="0">
                <a:latin typeface="Times New Roman" panose="02020603050405020304" pitchFamily="18" charset="0"/>
                <a:ea typeface="华文楷体" pitchFamily="2" charset="-122"/>
              </a:rPr>
              <a:t>分段式的深度神经网络</a:t>
            </a:r>
            <a:endParaRPr lang="en-US" altLang="zh-CN" sz="3200" dirty="0">
              <a:latin typeface="Times New Roman" panose="02020603050405020304" pitchFamily="18" charset="0"/>
              <a:ea typeface="华文楷体" pitchFamily="2" charset="-122"/>
            </a:endParaRPr>
          </a:p>
        </p:txBody>
      </p:sp>
      <p:grpSp>
        <p:nvGrpSpPr>
          <p:cNvPr id="7" name="组合 57"/>
          <p:cNvGrpSpPr>
            <a:grpSpLocks/>
          </p:cNvGrpSpPr>
          <p:nvPr/>
        </p:nvGrpSpPr>
        <p:grpSpPr bwMode="auto">
          <a:xfrm>
            <a:off x="457200" y="404813"/>
            <a:ext cx="7355160" cy="1008062"/>
            <a:chOff x="0" y="3"/>
            <a:chExt cx="4608513" cy="1007479"/>
          </a:xfrm>
        </p:grpSpPr>
        <p:sp>
          <p:nvSpPr>
            <p:cNvPr id="8" name="圆角矩形 7"/>
            <p:cNvSpPr/>
            <p:nvPr/>
          </p:nvSpPr>
          <p:spPr>
            <a:xfrm>
              <a:off x="0" y="3"/>
              <a:ext cx="4608513" cy="1007479"/>
            </a:xfrm>
            <a:prstGeom prst="roundRect">
              <a:avLst/>
            </a:prstGeom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圆角矩形 4"/>
            <p:cNvSpPr/>
            <p:nvPr/>
          </p:nvSpPr>
          <p:spPr>
            <a:xfrm>
              <a:off x="48830" y="49187"/>
              <a:ext cx="4510853" cy="9091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0" tIns="152400" rIns="152400" bIns="152400" spcCol="1270" anchor="ctr"/>
            <a:lstStyle/>
            <a:p>
              <a:pPr algn="ctr" defTabSz="17780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3600" b="1" dirty="0">
                  <a:latin typeface="Times New Roman" panose="02020603050405020304" pitchFamily="18" charset="0"/>
                  <a:ea typeface="华文楷体" pitchFamily="2" charset="-122"/>
                </a:rPr>
                <a:t>实体级别情感分析</a:t>
              </a:r>
              <a:endParaRPr lang="en-US" sz="3600" b="1" dirty="0">
                <a:latin typeface="Times New Roman" panose="02020603050405020304" pitchFamily="18" charset="0"/>
                <a:ea typeface="华文楷体" pitchFamily="2" charset="-122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-16202" y="6239053"/>
            <a:ext cx="91602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Meishan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Zhang, Yue Zhang, and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-Tin Vo. Gated Neural Networks for Targeted Sentiment Analysis. In Proceedings of AAAI2016.</a:t>
            </a:r>
          </a:p>
        </p:txBody>
      </p:sp>
      <p:pic>
        <p:nvPicPr>
          <p:cNvPr id="12" name="Content Placeholder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9672" y="2348880"/>
            <a:ext cx="4824536" cy="341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4717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内容占位符 2"/>
          <p:cNvSpPr>
            <a:spLocks noGrp="1"/>
          </p:cNvSpPr>
          <p:nvPr>
            <p:ph idx="4294967295"/>
          </p:nvPr>
        </p:nvSpPr>
        <p:spPr>
          <a:xfrm>
            <a:off x="457200" y="1556792"/>
            <a:ext cx="8229600" cy="44116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zh-CN" altLang="en-US" sz="3200" dirty="0">
                <a:latin typeface="Times New Roman" panose="02020603050405020304" pitchFamily="18" charset="0"/>
                <a:ea typeface="华文楷体" pitchFamily="2" charset="-122"/>
              </a:rPr>
              <a:t>分段式的深度神经网络</a:t>
            </a:r>
            <a:endParaRPr lang="en-US" altLang="zh-CN" sz="3200" dirty="0">
              <a:latin typeface="Times New Roman" panose="02020603050405020304" pitchFamily="18" charset="0"/>
              <a:ea typeface="华文楷体" pitchFamily="2" charset="-122"/>
            </a:endParaRPr>
          </a:p>
        </p:txBody>
      </p:sp>
      <p:grpSp>
        <p:nvGrpSpPr>
          <p:cNvPr id="7" name="组合 57"/>
          <p:cNvGrpSpPr>
            <a:grpSpLocks/>
          </p:cNvGrpSpPr>
          <p:nvPr/>
        </p:nvGrpSpPr>
        <p:grpSpPr bwMode="auto">
          <a:xfrm>
            <a:off x="457200" y="404813"/>
            <a:ext cx="7355160" cy="1008062"/>
            <a:chOff x="0" y="3"/>
            <a:chExt cx="4608513" cy="1007479"/>
          </a:xfrm>
        </p:grpSpPr>
        <p:sp>
          <p:nvSpPr>
            <p:cNvPr id="8" name="圆角矩形 7"/>
            <p:cNvSpPr/>
            <p:nvPr/>
          </p:nvSpPr>
          <p:spPr>
            <a:xfrm>
              <a:off x="0" y="3"/>
              <a:ext cx="4608513" cy="1007479"/>
            </a:xfrm>
            <a:prstGeom prst="roundRect">
              <a:avLst/>
            </a:prstGeom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圆角矩形 4"/>
            <p:cNvSpPr/>
            <p:nvPr/>
          </p:nvSpPr>
          <p:spPr>
            <a:xfrm>
              <a:off x="48830" y="49187"/>
              <a:ext cx="4510853" cy="9091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0" tIns="152400" rIns="152400" bIns="152400" spcCol="1270" anchor="ctr"/>
            <a:lstStyle/>
            <a:p>
              <a:pPr algn="ctr" defTabSz="17780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3600" b="1" dirty="0">
                  <a:latin typeface="Times New Roman" panose="02020603050405020304" pitchFamily="18" charset="0"/>
                  <a:ea typeface="华文楷体" pitchFamily="2" charset="-122"/>
                </a:rPr>
                <a:t>实体级别情感分析</a:t>
              </a:r>
              <a:endParaRPr lang="en-US" sz="3600" b="1" dirty="0">
                <a:latin typeface="Times New Roman" panose="02020603050405020304" pitchFamily="18" charset="0"/>
                <a:ea typeface="华文楷体" pitchFamily="2" charset="-122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-16202" y="6239053"/>
            <a:ext cx="91602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Duyu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Tang, Bing Qin,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Xiaocheng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Feng, and Ting Liu. Effective LSTMs for Target-Dependent Sentiment Classification. In Proceeding of COLING2016.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" y="2924944"/>
            <a:ext cx="8362950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145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内容占位符 2"/>
          <p:cNvSpPr>
            <a:spLocks noGrp="1"/>
          </p:cNvSpPr>
          <p:nvPr>
            <p:ph idx="4294967295"/>
          </p:nvPr>
        </p:nvSpPr>
        <p:spPr>
          <a:xfrm>
            <a:off x="457200" y="1556792"/>
            <a:ext cx="8229600" cy="4411662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zh-CN" sz="3600" dirty="0">
              <a:latin typeface="Times New Roman" panose="02020603050405020304" pitchFamily="18" charset="0"/>
              <a:ea typeface="华文楷体" pitchFamily="2" charset="-122"/>
            </a:endParaRPr>
          </a:p>
          <a:p>
            <a:pPr marL="0" indent="0" eaLnBrk="1" hangingPunct="1">
              <a:buNone/>
            </a:pPr>
            <a:endParaRPr lang="en-US" altLang="zh-CN" sz="3600" dirty="0">
              <a:latin typeface="Times New Roman" panose="02020603050405020304" pitchFamily="18" charset="0"/>
              <a:ea typeface="华文楷体" pitchFamily="2" charset="-122"/>
            </a:endParaRPr>
          </a:p>
          <a:p>
            <a:pPr marL="0" indent="0" eaLnBrk="1" hangingPunct="1">
              <a:buNone/>
            </a:pPr>
            <a:endParaRPr lang="en-US" altLang="zh-CN" sz="3600" dirty="0">
              <a:solidFill>
                <a:schemeClr val="tx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7" name="组合 57"/>
          <p:cNvGrpSpPr>
            <a:grpSpLocks/>
          </p:cNvGrpSpPr>
          <p:nvPr/>
        </p:nvGrpSpPr>
        <p:grpSpPr bwMode="auto">
          <a:xfrm>
            <a:off x="457200" y="404813"/>
            <a:ext cx="7355160" cy="1008062"/>
            <a:chOff x="0" y="3"/>
            <a:chExt cx="4608513" cy="1007479"/>
          </a:xfrm>
        </p:grpSpPr>
        <p:sp>
          <p:nvSpPr>
            <p:cNvPr id="8" name="圆角矩形 7"/>
            <p:cNvSpPr/>
            <p:nvPr/>
          </p:nvSpPr>
          <p:spPr>
            <a:xfrm>
              <a:off x="0" y="3"/>
              <a:ext cx="4608513" cy="1007479"/>
            </a:xfrm>
            <a:prstGeom prst="roundRect">
              <a:avLst/>
            </a:prstGeom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圆角矩形 4"/>
            <p:cNvSpPr/>
            <p:nvPr/>
          </p:nvSpPr>
          <p:spPr>
            <a:xfrm>
              <a:off x="48830" y="49187"/>
              <a:ext cx="4510853" cy="9091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0" tIns="152400" rIns="152400" bIns="152400" spcCol="1270" anchor="ctr"/>
            <a:lstStyle/>
            <a:p>
              <a:pPr algn="ctr" defTabSz="17780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3600" b="1" dirty="0">
                  <a:latin typeface="Times New Roman" panose="02020603050405020304" pitchFamily="18" charset="0"/>
                  <a:ea typeface="华文楷体" pitchFamily="2" charset="-122"/>
                </a:rPr>
                <a:t>基本框架</a:t>
              </a:r>
              <a:endParaRPr lang="en-US" sz="3600" b="1" dirty="0">
                <a:latin typeface="Times New Roman" panose="02020603050405020304" pitchFamily="18" charset="0"/>
                <a:ea typeface="华文楷体" pitchFamily="2" charset="-122"/>
              </a:endParaRPr>
            </a:p>
          </p:txBody>
        </p:sp>
      </p:grpSp>
      <p:sp>
        <p:nvSpPr>
          <p:cNvPr id="2" name="圆角矩形 1"/>
          <p:cNvSpPr/>
          <p:nvPr/>
        </p:nvSpPr>
        <p:spPr>
          <a:xfrm>
            <a:off x="2771800" y="3691429"/>
            <a:ext cx="2952328" cy="79208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</a:rPr>
              <a:t>句子表示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1619672" y="5203597"/>
            <a:ext cx="5256584" cy="7920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</a:rPr>
              <a:t>向量化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3303992" y="2273359"/>
            <a:ext cx="1872208" cy="7920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</a:rPr>
              <a:t>情感分类</a:t>
            </a:r>
          </a:p>
        </p:txBody>
      </p:sp>
      <p:cxnSp>
        <p:nvCxnSpPr>
          <p:cNvPr id="5" name="直接箭头连接符 4"/>
          <p:cNvCxnSpPr>
            <a:stCxn id="3" idx="0"/>
            <a:endCxn id="2" idx="2"/>
          </p:cNvCxnSpPr>
          <p:nvPr/>
        </p:nvCxnSpPr>
        <p:spPr>
          <a:xfrm flipV="1">
            <a:off x="4247964" y="4483517"/>
            <a:ext cx="0" cy="720080"/>
          </a:xfrm>
          <a:prstGeom prst="straightConnector1">
            <a:avLst/>
          </a:prstGeom>
          <a:ln w="508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>
            <a:stCxn id="2" idx="0"/>
            <a:endCxn id="10" idx="2"/>
          </p:cNvCxnSpPr>
          <p:nvPr/>
        </p:nvCxnSpPr>
        <p:spPr>
          <a:xfrm flipH="1" flipV="1">
            <a:off x="4240096" y="3065447"/>
            <a:ext cx="7868" cy="625982"/>
          </a:xfrm>
          <a:prstGeom prst="straightConnector1">
            <a:avLst/>
          </a:prstGeom>
          <a:ln w="508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0612" y="1726711"/>
            <a:ext cx="853396" cy="4132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/>
              <p:cNvSpPr txBox="1"/>
              <p:nvPr/>
            </p:nvSpPr>
            <p:spPr>
              <a:xfrm>
                <a:off x="2483768" y="6165304"/>
                <a:ext cx="3600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latin typeface="+mn-ea"/>
                    <a:ea typeface="+mn-ea"/>
                  </a:rPr>
                  <a:t>输入：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ea typeface="+mn-ea"/>
                          </a:rPr>
                          <m:t>𝒘</m:t>
                        </m:r>
                      </m:e>
                      <m:sub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ea typeface="+mn-ea"/>
                          </a:rPr>
                          <m:t>𝟏</m:t>
                        </m:r>
                      </m:sub>
                    </m:sSub>
                    <m:r>
                      <a:rPr lang="en-US" altLang="zh-CN" sz="2000" b="1" i="1" smtClean="0">
                        <a:latin typeface="Cambria Math" panose="02040503050406030204" pitchFamily="18" charset="0"/>
                        <a:ea typeface="+mn-ea"/>
                      </a:rPr>
                      <m:t> </m:t>
                    </m:r>
                    <m:sSub>
                      <m:sSubPr>
                        <m:ctrlPr>
                          <a:rPr lang="en-US" altLang="zh-CN" sz="2000" b="1" i="1"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+mn-ea"/>
                          </a:rPr>
                          <m:t>𝒘</m:t>
                        </m:r>
                      </m:e>
                      <m:sub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ea typeface="+mn-ea"/>
                          </a:rPr>
                          <m:t>𝟐</m:t>
                        </m:r>
                      </m:sub>
                    </m:sSub>
                    <m:r>
                      <a:rPr lang="en-US" altLang="zh-CN" sz="2000" b="1" i="1" smtClean="0">
                        <a:latin typeface="Cambria Math" panose="02040503050406030204" pitchFamily="18" charset="0"/>
                        <a:ea typeface="+mn-ea"/>
                      </a:rPr>
                      <m:t> </m:t>
                    </m:r>
                    <m:r>
                      <a:rPr lang="zh-CN" altLang="en-US" sz="2000" b="1" i="1" smtClean="0">
                        <a:latin typeface="Cambria Math" panose="02040503050406030204" pitchFamily="18" charset="0"/>
                        <a:ea typeface="+mn-ea"/>
                      </a:rPr>
                      <m:t>⋯</m:t>
                    </m:r>
                    <m:sSub>
                      <m:sSubPr>
                        <m:ctrlPr>
                          <a:rPr lang="en-US" altLang="zh-CN" sz="2000" b="1" i="1"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ea typeface="+mn-ea"/>
                          </a:rPr>
                          <m:t> </m:t>
                        </m:r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+mn-ea"/>
                          </a:rPr>
                          <m:t>𝒘</m:t>
                        </m:r>
                      </m:e>
                      <m:sub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ea typeface="+mn-ea"/>
                          </a:rPr>
                          <m:t>𝒏</m:t>
                        </m:r>
                      </m:sub>
                    </m:sSub>
                  </m:oMath>
                </a14:m>
                <a:endParaRPr lang="zh-CN" altLang="en-US" sz="2000" b="1" dirty="0">
                  <a:latin typeface="+mn-ea"/>
                  <a:ea typeface="+mn-ea"/>
                </a:endParaRPr>
              </a:p>
            </p:txBody>
          </p:sp>
        </mc:Choice>
        <mc:Fallback xmlns=""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6165304"/>
                <a:ext cx="3600400" cy="400110"/>
              </a:xfrm>
              <a:prstGeom prst="rect">
                <a:avLst/>
              </a:prstGeom>
              <a:blipFill>
                <a:blip r:embed="rId4"/>
                <a:stretch>
                  <a:fillRect l="-1692" t="-10606" b="-227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本框 14"/>
          <p:cNvSpPr txBox="1"/>
          <p:nvPr/>
        </p:nvSpPr>
        <p:spPr>
          <a:xfrm>
            <a:off x="2483768" y="1757080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宋体" panose="02010600030101010101" pitchFamily="2" charset="-122"/>
              </a:rPr>
              <a:t>输出：</a:t>
            </a:r>
          </a:p>
        </p:txBody>
      </p:sp>
    </p:spTree>
    <p:extLst>
      <p:ext uri="{BB962C8B-B14F-4D97-AF65-F5344CB8AC3E}">
        <p14:creationId xmlns:p14="http://schemas.microsoft.com/office/powerpoint/2010/main" val="2004330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内容占位符 2"/>
          <p:cNvSpPr>
            <a:spLocks noGrp="1"/>
          </p:cNvSpPr>
          <p:nvPr>
            <p:ph idx="4294967295"/>
          </p:nvPr>
        </p:nvSpPr>
        <p:spPr>
          <a:xfrm>
            <a:off x="457200" y="1556792"/>
            <a:ext cx="8229600" cy="44116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zh-CN" altLang="en-US" sz="3200" dirty="0">
                <a:latin typeface="Times New Roman" panose="02020603050405020304" pitchFamily="18" charset="0"/>
                <a:ea typeface="华文楷体" pitchFamily="2" charset="-122"/>
              </a:rPr>
              <a:t>开放领域实体分析</a:t>
            </a:r>
            <a:endParaRPr lang="en-US" altLang="zh-CN" sz="3200" dirty="0">
              <a:latin typeface="Times New Roman" panose="02020603050405020304" pitchFamily="18" charset="0"/>
              <a:ea typeface="华文楷体" pitchFamily="2" charset="-122"/>
            </a:endParaRPr>
          </a:p>
          <a:p>
            <a:pPr eaLnBrk="1" hangingPunct="1"/>
            <a:r>
              <a:rPr lang="zh-CN" altLang="en-US" sz="3200" dirty="0">
                <a:latin typeface="Times New Roman" panose="02020603050405020304" pitchFamily="18" charset="0"/>
                <a:ea typeface="华文楷体" pitchFamily="2" charset="-122"/>
              </a:rPr>
              <a:t>实体未指定</a:t>
            </a:r>
            <a:endParaRPr lang="en-US" altLang="zh-CN" sz="3200" dirty="0">
              <a:latin typeface="Times New Roman" panose="02020603050405020304" pitchFamily="18" charset="0"/>
              <a:ea typeface="华文楷体" pitchFamily="2" charset="-122"/>
            </a:endParaRPr>
          </a:p>
        </p:txBody>
      </p:sp>
      <p:grpSp>
        <p:nvGrpSpPr>
          <p:cNvPr id="7" name="组合 57"/>
          <p:cNvGrpSpPr>
            <a:grpSpLocks/>
          </p:cNvGrpSpPr>
          <p:nvPr/>
        </p:nvGrpSpPr>
        <p:grpSpPr bwMode="auto">
          <a:xfrm>
            <a:off x="457200" y="404813"/>
            <a:ext cx="7355160" cy="1008062"/>
            <a:chOff x="0" y="3"/>
            <a:chExt cx="4608513" cy="1007479"/>
          </a:xfrm>
        </p:grpSpPr>
        <p:sp>
          <p:nvSpPr>
            <p:cNvPr id="8" name="圆角矩形 7"/>
            <p:cNvSpPr/>
            <p:nvPr/>
          </p:nvSpPr>
          <p:spPr>
            <a:xfrm>
              <a:off x="0" y="3"/>
              <a:ext cx="4608513" cy="1007479"/>
            </a:xfrm>
            <a:prstGeom prst="roundRect">
              <a:avLst/>
            </a:prstGeom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圆角矩形 4"/>
            <p:cNvSpPr/>
            <p:nvPr/>
          </p:nvSpPr>
          <p:spPr>
            <a:xfrm>
              <a:off x="48830" y="49187"/>
              <a:ext cx="4510853" cy="9091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0" tIns="152400" rIns="152400" bIns="152400" spcCol="1270" anchor="ctr"/>
            <a:lstStyle/>
            <a:p>
              <a:pPr algn="ctr" defTabSz="17780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3600" b="1" dirty="0">
                  <a:latin typeface="Times New Roman" panose="02020603050405020304" pitchFamily="18" charset="0"/>
                  <a:ea typeface="华文楷体" pitchFamily="2" charset="-122"/>
                </a:rPr>
                <a:t>实体级别情感分析</a:t>
              </a:r>
              <a:endParaRPr lang="en-US" sz="3600" b="1" dirty="0">
                <a:latin typeface="Times New Roman" panose="02020603050405020304" pitchFamily="18" charset="0"/>
                <a:ea typeface="华文楷体" pitchFamily="2" charset="-122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-16202" y="6239053"/>
            <a:ext cx="91602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Meishan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Zhang, Yue Zhang, and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-Tin Vo. Neural networks for open domain targeted sentiment. In Proceedings of EMNLP2015.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2" y="3003699"/>
            <a:ext cx="3084450" cy="297150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840" y="3356992"/>
            <a:ext cx="3055858" cy="172819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9396" y="3632976"/>
            <a:ext cx="2897944" cy="129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0689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内容占位符 2"/>
          <p:cNvSpPr>
            <a:spLocks noGrp="1"/>
          </p:cNvSpPr>
          <p:nvPr>
            <p:ph idx="4294967295"/>
          </p:nvPr>
        </p:nvSpPr>
        <p:spPr>
          <a:xfrm>
            <a:off x="457200" y="1556792"/>
            <a:ext cx="8229600" cy="44116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zh-CN" altLang="en-US" sz="3600" dirty="0">
                <a:latin typeface="Times New Roman" panose="02020603050405020304" pitchFamily="18" charset="0"/>
                <a:ea typeface="华文楷体" pitchFamily="2" charset="-122"/>
              </a:rPr>
              <a:t>主要内容：</a:t>
            </a:r>
            <a:endParaRPr lang="en-US" altLang="zh-CN" sz="3600" dirty="0">
              <a:latin typeface="Times New Roman" panose="02020603050405020304" pitchFamily="18" charset="0"/>
              <a:ea typeface="华文楷体" pitchFamily="2" charset="-122"/>
            </a:endParaRPr>
          </a:p>
          <a:p>
            <a:pPr eaLnBrk="1" hangingPunct="1"/>
            <a:r>
              <a:rPr lang="zh-CN" altLang="en-US" sz="3200" dirty="0">
                <a:latin typeface="Times New Roman" panose="02020603050405020304" pitchFamily="18" charset="0"/>
                <a:ea typeface="华文楷体" pitchFamily="2" charset="-122"/>
              </a:rPr>
              <a:t>实体级别</a:t>
            </a:r>
            <a:endParaRPr lang="en-US" altLang="zh-CN" sz="3200" dirty="0">
              <a:latin typeface="Times New Roman" panose="02020603050405020304" pitchFamily="18" charset="0"/>
              <a:ea typeface="华文楷体" pitchFamily="2" charset="-122"/>
            </a:endParaRPr>
          </a:p>
          <a:p>
            <a:pPr eaLnBrk="1" hangingPunct="1"/>
            <a:r>
              <a:rPr lang="zh-CN" altLang="en-US" sz="3200" dirty="0">
                <a:latin typeface="Times New Roman" panose="02020603050405020304" pitchFamily="18" charset="0"/>
                <a:ea typeface="华文楷体" pitchFamily="2" charset="-122"/>
              </a:rPr>
              <a:t>属性级别</a:t>
            </a:r>
            <a:endParaRPr lang="en-US" altLang="zh-CN" sz="3200" dirty="0">
              <a:latin typeface="Times New Roman" panose="02020603050405020304" pitchFamily="18" charset="0"/>
              <a:ea typeface="华文楷体" pitchFamily="2" charset="-122"/>
            </a:endParaRPr>
          </a:p>
          <a:p>
            <a:pPr eaLnBrk="1" hangingPunct="1"/>
            <a:r>
              <a:rPr lang="zh-CN" altLang="en-US" sz="3200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ea typeface="华文楷体" pitchFamily="2" charset="-122"/>
              </a:rPr>
              <a:t>短语识别</a:t>
            </a:r>
            <a:endParaRPr lang="en-US" altLang="zh-CN" sz="3200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ea typeface="华文楷体" pitchFamily="2" charset="-122"/>
            </a:endParaRPr>
          </a:p>
          <a:p>
            <a:pPr eaLnBrk="1" hangingPunct="1"/>
            <a:r>
              <a:rPr lang="zh-CN" altLang="en-US" sz="3200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ea typeface="华文楷体" pitchFamily="2" charset="-122"/>
              </a:rPr>
              <a:t>立场检测</a:t>
            </a:r>
            <a:endParaRPr lang="en-US" altLang="zh-CN" sz="3200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ea typeface="华文楷体" pitchFamily="2" charset="-122"/>
            </a:endParaRPr>
          </a:p>
          <a:p>
            <a:pPr eaLnBrk="1" hangingPunct="1"/>
            <a:endParaRPr lang="en-US" altLang="zh-CN" sz="3200" dirty="0">
              <a:latin typeface="Times New Roman" panose="02020603050405020304" pitchFamily="18" charset="0"/>
              <a:ea typeface="华文楷体" pitchFamily="2" charset="-122"/>
            </a:endParaRPr>
          </a:p>
        </p:txBody>
      </p:sp>
      <p:grpSp>
        <p:nvGrpSpPr>
          <p:cNvPr id="7" name="组合 57"/>
          <p:cNvGrpSpPr>
            <a:grpSpLocks/>
          </p:cNvGrpSpPr>
          <p:nvPr/>
        </p:nvGrpSpPr>
        <p:grpSpPr bwMode="auto">
          <a:xfrm>
            <a:off x="457200" y="404813"/>
            <a:ext cx="7355160" cy="1008062"/>
            <a:chOff x="0" y="3"/>
            <a:chExt cx="4608513" cy="1007479"/>
          </a:xfrm>
        </p:grpSpPr>
        <p:sp>
          <p:nvSpPr>
            <p:cNvPr id="8" name="圆角矩形 7"/>
            <p:cNvSpPr/>
            <p:nvPr/>
          </p:nvSpPr>
          <p:spPr>
            <a:xfrm>
              <a:off x="0" y="3"/>
              <a:ext cx="4608513" cy="1007479"/>
            </a:xfrm>
            <a:prstGeom prst="roundRect">
              <a:avLst/>
            </a:prstGeom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圆角矩形 4"/>
            <p:cNvSpPr/>
            <p:nvPr/>
          </p:nvSpPr>
          <p:spPr>
            <a:xfrm>
              <a:off x="48830" y="49187"/>
              <a:ext cx="4510853" cy="9091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0" tIns="152400" rIns="152400" bIns="152400" spcCol="1270" anchor="ctr"/>
            <a:lstStyle/>
            <a:p>
              <a:pPr algn="ctr" defTabSz="17780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3600" b="1" dirty="0">
                  <a:latin typeface="Times New Roman" panose="02020603050405020304" pitchFamily="18" charset="0"/>
                  <a:ea typeface="华文楷体" pitchFamily="2" charset="-122"/>
                </a:rPr>
                <a:t>细粒度的情感分析</a:t>
              </a:r>
              <a:endParaRPr lang="en-US" sz="3600" b="1" dirty="0">
                <a:latin typeface="Times New Roman" panose="02020603050405020304" pitchFamily="18" charset="0"/>
                <a:ea typeface="华文楷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32701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内容占位符 2"/>
          <p:cNvSpPr>
            <a:spLocks noGrp="1"/>
          </p:cNvSpPr>
          <p:nvPr>
            <p:ph idx="4294967295"/>
          </p:nvPr>
        </p:nvSpPr>
        <p:spPr>
          <a:xfrm>
            <a:off x="457200" y="1556792"/>
            <a:ext cx="8229600" cy="44116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zh-CN" sz="3200" dirty="0">
                <a:latin typeface="Times New Roman" panose="02020603050405020304" pitchFamily="18" charset="0"/>
                <a:ea typeface="华文楷体" pitchFamily="2" charset="-122"/>
              </a:rPr>
              <a:t>aspect-level (</a:t>
            </a:r>
            <a:r>
              <a:rPr lang="zh-CN" altLang="en-US" sz="3200" dirty="0">
                <a:latin typeface="Times New Roman" panose="02020603050405020304" pitchFamily="18" charset="0"/>
                <a:ea typeface="华文楷体" pitchFamily="2" charset="-122"/>
              </a:rPr>
              <a:t>和</a:t>
            </a:r>
            <a:r>
              <a:rPr lang="en-US" altLang="zh-CN" sz="3200" dirty="0">
                <a:latin typeface="Times New Roman" panose="02020603050405020304" pitchFamily="18" charset="0"/>
                <a:ea typeface="华文楷体" pitchFamily="2" charset="-122"/>
              </a:rPr>
              <a:t>target-level</a:t>
            </a:r>
            <a:r>
              <a:rPr lang="zh-CN" altLang="en-US" sz="3200" dirty="0">
                <a:latin typeface="Times New Roman" panose="02020603050405020304" pitchFamily="18" charset="0"/>
                <a:ea typeface="华文楷体" pitchFamily="2" charset="-122"/>
              </a:rPr>
              <a:t>基本相似</a:t>
            </a:r>
            <a:r>
              <a:rPr lang="en-US" altLang="zh-CN" sz="3200" dirty="0">
                <a:latin typeface="Times New Roman" panose="02020603050405020304" pitchFamily="18" charset="0"/>
                <a:ea typeface="华文楷体" pitchFamily="2" charset="-122"/>
              </a:rPr>
              <a:t>)</a:t>
            </a:r>
            <a:r>
              <a:rPr lang="zh-CN" altLang="en-US" sz="3200" b="0" dirty="0">
                <a:latin typeface="Times New Roman" panose="02020603050405020304" pitchFamily="18" charset="0"/>
                <a:ea typeface="华文楷体" pitchFamily="2" charset="-122"/>
              </a:rPr>
              <a:t>   </a:t>
            </a:r>
            <a:endParaRPr lang="en-US" altLang="zh-CN" sz="3200" b="0" dirty="0">
              <a:latin typeface="Times New Roman" panose="02020603050405020304" pitchFamily="18" charset="0"/>
              <a:ea typeface="华文楷体" pitchFamily="2" charset="-122"/>
            </a:endParaRPr>
          </a:p>
          <a:p>
            <a:pPr marL="0" indent="0" eaLnBrk="1" hangingPunct="1">
              <a:buNone/>
            </a:pPr>
            <a:r>
              <a:rPr lang="en-US" altLang="zh-CN" sz="1800" b="0" dirty="0">
                <a:latin typeface="Times New Roman" panose="02020603050405020304" pitchFamily="18" charset="0"/>
                <a:ea typeface="华文楷体" pitchFamily="2" charset="-122"/>
              </a:rPr>
              <a:t>      </a:t>
            </a:r>
          </a:p>
          <a:p>
            <a:pPr marL="0" indent="0" eaLnBrk="1" hangingPunct="1">
              <a:buNone/>
            </a:pPr>
            <a:r>
              <a:rPr lang="en-US" altLang="zh-CN" sz="3200" b="0" dirty="0">
                <a:latin typeface="Times New Roman" panose="02020603050405020304" pitchFamily="18" charset="0"/>
                <a:ea typeface="华文楷体" pitchFamily="2" charset="-122"/>
              </a:rPr>
              <a:t> </a:t>
            </a:r>
            <a:r>
              <a:rPr lang="zh-CN" altLang="en-US" sz="3200" b="0" dirty="0">
                <a:latin typeface="Times New Roman" panose="02020603050405020304" pitchFamily="18" charset="0"/>
                <a:ea typeface="华文楷体" pitchFamily="2" charset="-122"/>
              </a:rPr>
              <a:t>这 台 笔记本  </a:t>
            </a:r>
            <a:r>
              <a:rPr lang="zh-CN" altLang="en-US" sz="3200" dirty="0">
                <a:solidFill>
                  <a:srgbClr val="FF3300"/>
                </a:solidFill>
                <a:latin typeface="Times New Roman" panose="02020603050405020304" pitchFamily="18" charset="0"/>
                <a:ea typeface="华文楷体" pitchFamily="2" charset="-122"/>
              </a:rPr>
              <a:t>屏幕</a:t>
            </a:r>
            <a:r>
              <a:rPr lang="zh-CN" altLang="en-US" sz="3200" b="0" dirty="0">
                <a:latin typeface="Times New Roman" panose="02020603050405020304" pitchFamily="18" charset="0"/>
                <a:ea typeface="华文楷体" pitchFamily="2" charset="-122"/>
              </a:rPr>
              <a:t> 非常  不错 。</a:t>
            </a:r>
            <a:endParaRPr lang="en-US" altLang="zh-CN" sz="3200" b="0" dirty="0">
              <a:latin typeface="Times New Roman" panose="02020603050405020304" pitchFamily="18" charset="0"/>
              <a:ea typeface="华文楷体" pitchFamily="2" charset="-122"/>
            </a:endParaRPr>
          </a:p>
          <a:p>
            <a:pPr marL="0" indent="0" eaLnBrk="1" hangingPunct="1">
              <a:buNone/>
            </a:pPr>
            <a:r>
              <a:rPr lang="en-US" altLang="zh-CN" sz="3200" b="0" dirty="0">
                <a:latin typeface="Times New Roman" panose="02020603050405020304" pitchFamily="18" charset="0"/>
                <a:ea typeface="华文楷体" pitchFamily="2" charset="-122"/>
              </a:rPr>
              <a:t>           </a:t>
            </a:r>
            <a:r>
              <a:rPr lang="zh-CN" altLang="en-US" sz="3200" b="0" dirty="0">
                <a:latin typeface="Times New Roman" panose="02020603050405020304" pitchFamily="18" charset="0"/>
                <a:ea typeface="华文楷体" pitchFamily="2" charset="-122"/>
              </a:rPr>
              <a:t>（屏幕， </a:t>
            </a:r>
            <a:r>
              <a:rPr lang="en-US" altLang="zh-CN" sz="3200" b="0" dirty="0">
                <a:latin typeface="Times New Roman" panose="02020603050405020304" pitchFamily="18" charset="0"/>
                <a:ea typeface="华文楷体" pitchFamily="2" charset="-122"/>
              </a:rPr>
              <a:t>+</a:t>
            </a:r>
            <a:r>
              <a:rPr lang="zh-CN" altLang="en-US" sz="3200" b="0" dirty="0">
                <a:latin typeface="Times New Roman" panose="02020603050405020304" pitchFamily="18" charset="0"/>
                <a:ea typeface="华文楷体" pitchFamily="2" charset="-122"/>
              </a:rPr>
              <a:t>）</a:t>
            </a:r>
            <a:endParaRPr lang="en-US" altLang="zh-CN" sz="1400" b="0" dirty="0">
              <a:latin typeface="Times New Roman" panose="02020603050405020304" pitchFamily="18" charset="0"/>
              <a:ea typeface="华文楷体" pitchFamily="2" charset="-122"/>
            </a:endParaRPr>
          </a:p>
          <a:p>
            <a:pPr marL="0" indent="0" eaLnBrk="1" hangingPunct="1">
              <a:buNone/>
            </a:pPr>
            <a:r>
              <a:rPr lang="en-US" altLang="zh-CN" sz="3200" b="0" dirty="0">
                <a:latin typeface="Times New Roman" panose="02020603050405020304" pitchFamily="18" charset="0"/>
                <a:ea typeface="华文楷体" pitchFamily="2" charset="-122"/>
              </a:rPr>
              <a:t> </a:t>
            </a:r>
            <a:r>
              <a:rPr lang="zh-CN" altLang="en-US" sz="3200" b="0" dirty="0">
                <a:latin typeface="Times New Roman" panose="02020603050405020304" pitchFamily="18" charset="0"/>
                <a:ea typeface="华文楷体" pitchFamily="2" charset="-122"/>
              </a:rPr>
              <a:t>东北 饭馆 的 </a:t>
            </a:r>
            <a:r>
              <a:rPr lang="zh-CN" altLang="en-US" sz="3200" dirty="0">
                <a:solidFill>
                  <a:srgbClr val="00B050"/>
                </a:solidFill>
                <a:latin typeface="Times New Roman" panose="02020603050405020304" pitchFamily="18" charset="0"/>
                <a:ea typeface="华文楷体" pitchFamily="2" charset="-122"/>
              </a:rPr>
              <a:t>服务 态度</a:t>
            </a:r>
            <a:r>
              <a:rPr lang="zh-CN" altLang="en-US" sz="3200" b="0" dirty="0">
                <a:latin typeface="Times New Roman" panose="02020603050405020304" pitchFamily="18" charset="0"/>
                <a:ea typeface="华文楷体" pitchFamily="2" charset="-122"/>
              </a:rPr>
              <a:t> 一直 让 人 诟病 。</a:t>
            </a:r>
            <a:endParaRPr lang="en-US" altLang="zh-CN" sz="3200" b="0" dirty="0">
              <a:latin typeface="Times New Roman" panose="02020603050405020304" pitchFamily="18" charset="0"/>
              <a:ea typeface="华文楷体" pitchFamily="2" charset="-122"/>
            </a:endParaRPr>
          </a:p>
          <a:p>
            <a:pPr marL="0" indent="0" eaLnBrk="1" hangingPunct="1">
              <a:buNone/>
            </a:pPr>
            <a:r>
              <a:rPr lang="en-US" altLang="zh-CN" sz="3200" b="0" dirty="0">
                <a:latin typeface="Times New Roman" panose="02020603050405020304" pitchFamily="18" charset="0"/>
                <a:ea typeface="华文楷体" pitchFamily="2" charset="-122"/>
              </a:rPr>
              <a:t>           </a:t>
            </a:r>
            <a:r>
              <a:rPr lang="zh-CN" altLang="en-US" sz="3200" b="0" dirty="0">
                <a:latin typeface="Times New Roman" panose="02020603050405020304" pitchFamily="18" charset="0"/>
                <a:ea typeface="华文楷体" pitchFamily="2" charset="-122"/>
              </a:rPr>
              <a:t>（态度， </a:t>
            </a:r>
            <a:r>
              <a:rPr lang="en-US" altLang="zh-CN" sz="3200" b="0" dirty="0">
                <a:latin typeface="Times New Roman" panose="02020603050405020304" pitchFamily="18" charset="0"/>
                <a:ea typeface="华文楷体" pitchFamily="2" charset="-122"/>
              </a:rPr>
              <a:t>-</a:t>
            </a:r>
            <a:r>
              <a:rPr lang="zh-CN" altLang="en-US" sz="3200" b="0" dirty="0">
                <a:latin typeface="Times New Roman" panose="02020603050405020304" pitchFamily="18" charset="0"/>
                <a:ea typeface="华文楷体" pitchFamily="2" charset="-122"/>
              </a:rPr>
              <a:t>）</a:t>
            </a:r>
            <a:endParaRPr lang="en-US" altLang="zh-CN" sz="3200" b="0" dirty="0">
              <a:latin typeface="Times New Roman" panose="02020603050405020304" pitchFamily="18" charset="0"/>
              <a:ea typeface="华文楷体" pitchFamily="2" charset="-122"/>
            </a:endParaRPr>
          </a:p>
          <a:p>
            <a:pPr marL="0" indent="0" eaLnBrk="1" hangingPunct="1">
              <a:buNone/>
            </a:pPr>
            <a:r>
              <a:rPr lang="en-US" altLang="zh-CN" sz="1600" b="0" dirty="0">
                <a:latin typeface="Times New Roman" panose="02020603050405020304" pitchFamily="18" charset="0"/>
                <a:ea typeface="华文楷体" pitchFamily="2" charset="-122"/>
              </a:rPr>
              <a:t> </a:t>
            </a:r>
          </a:p>
          <a:p>
            <a:pPr marL="0" indent="0" eaLnBrk="1" hangingPunct="1">
              <a:buNone/>
            </a:pPr>
            <a:r>
              <a:rPr lang="zh-CN" altLang="en-US" sz="3200" b="0" dirty="0">
                <a:latin typeface="Times New Roman" panose="02020603050405020304" pitchFamily="18" charset="0"/>
                <a:ea typeface="华文楷体" pitchFamily="2" charset="-122"/>
              </a:rPr>
              <a:t>每个领域属性提前给定</a:t>
            </a:r>
            <a:endParaRPr lang="en-US" altLang="zh-CN" sz="3200" b="0" dirty="0">
              <a:latin typeface="Times New Roman" panose="02020603050405020304" pitchFamily="18" charset="0"/>
              <a:ea typeface="华文楷体" pitchFamily="2" charset="-122"/>
            </a:endParaRPr>
          </a:p>
          <a:p>
            <a:pPr lvl="1" eaLnBrk="1" hangingPunct="1"/>
            <a:r>
              <a:rPr lang="en-US" altLang="zh-CN" sz="2400" b="0" dirty="0">
                <a:latin typeface="Times New Roman" panose="02020603050405020304" pitchFamily="18" charset="0"/>
                <a:ea typeface="华文楷体" pitchFamily="2" charset="-122"/>
              </a:rPr>
              <a:t>n</a:t>
            </a:r>
            <a:r>
              <a:rPr lang="zh-CN" altLang="en-US" sz="2400" b="0" dirty="0">
                <a:latin typeface="Times New Roman" panose="02020603050405020304" pitchFamily="18" charset="0"/>
                <a:ea typeface="华文楷体" pitchFamily="2" charset="-122"/>
              </a:rPr>
              <a:t>个属性，则</a:t>
            </a:r>
            <a:r>
              <a:rPr lang="en-US" altLang="zh-CN" sz="2400" b="0" dirty="0">
                <a:latin typeface="Times New Roman" panose="02020603050405020304" pitchFamily="18" charset="0"/>
                <a:ea typeface="华文楷体" pitchFamily="2" charset="-122"/>
              </a:rPr>
              <a:t>2n</a:t>
            </a:r>
            <a:r>
              <a:rPr lang="zh-CN" altLang="en-US" sz="2400" b="0" dirty="0">
                <a:latin typeface="Times New Roman" panose="02020603050405020304" pitchFamily="18" charset="0"/>
                <a:ea typeface="华文楷体" pitchFamily="2" charset="-122"/>
              </a:rPr>
              <a:t>分类问题</a:t>
            </a:r>
            <a:endParaRPr lang="en-US" altLang="zh-CN" sz="2400" b="0" dirty="0">
              <a:latin typeface="Times New Roman" panose="02020603050405020304" pitchFamily="18" charset="0"/>
              <a:ea typeface="华文楷体" pitchFamily="2" charset="-122"/>
            </a:endParaRPr>
          </a:p>
          <a:p>
            <a:pPr marL="0" indent="0" eaLnBrk="1" hangingPunct="1">
              <a:buNone/>
            </a:pPr>
            <a:r>
              <a:rPr lang="en-US" altLang="zh-CN" sz="3200" b="0" dirty="0">
                <a:latin typeface="Times New Roman" panose="02020603050405020304" pitchFamily="18" charset="0"/>
                <a:ea typeface="华文楷体" pitchFamily="2" charset="-122"/>
              </a:rPr>
              <a:t>     </a:t>
            </a:r>
          </a:p>
        </p:txBody>
      </p:sp>
      <p:grpSp>
        <p:nvGrpSpPr>
          <p:cNvPr id="7" name="组合 57"/>
          <p:cNvGrpSpPr>
            <a:grpSpLocks/>
          </p:cNvGrpSpPr>
          <p:nvPr/>
        </p:nvGrpSpPr>
        <p:grpSpPr bwMode="auto">
          <a:xfrm>
            <a:off x="457200" y="404813"/>
            <a:ext cx="7355160" cy="1008062"/>
            <a:chOff x="0" y="3"/>
            <a:chExt cx="4608513" cy="1007479"/>
          </a:xfrm>
        </p:grpSpPr>
        <p:sp>
          <p:nvSpPr>
            <p:cNvPr id="8" name="圆角矩形 7"/>
            <p:cNvSpPr/>
            <p:nvPr/>
          </p:nvSpPr>
          <p:spPr>
            <a:xfrm>
              <a:off x="0" y="3"/>
              <a:ext cx="4608513" cy="1007479"/>
            </a:xfrm>
            <a:prstGeom prst="roundRect">
              <a:avLst/>
            </a:prstGeom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圆角矩形 4"/>
            <p:cNvSpPr/>
            <p:nvPr/>
          </p:nvSpPr>
          <p:spPr>
            <a:xfrm>
              <a:off x="48830" y="49187"/>
              <a:ext cx="4510853" cy="9091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0" tIns="152400" rIns="152400" bIns="152400" spcCol="1270" anchor="ctr"/>
            <a:lstStyle/>
            <a:p>
              <a:pPr algn="ctr" defTabSz="17780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3600" b="1" dirty="0">
                  <a:latin typeface="Times New Roman" panose="02020603050405020304" pitchFamily="18" charset="0"/>
                  <a:ea typeface="华文楷体" pitchFamily="2" charset="-122"/>
                </a:rPr>
                <a:t>属性级别情感分析</a:t>
              </a:r>
              <a:endParaRPr lang="en-US" sz="3600" b="1" dirty="0">
                <a:latin typeface="Times New Roman" panose="02020603050405020304" pitchFamily="18" charset="0"/>
                <a:ea typeface="华文楷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22609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内容占位符 2"/>
          <p:cNvSpPr>
            <a:spLocks noGrp="1"/>
          </p:cNvSpPr>
          <p:nvPr>
            <p:ph idx="4294967295"/>
          </p:nvPr>
        </p:nvSpPr>
        <p:spPr>
          <a:xfrm>
            <a:off x="457200" y="1556792"/>
            <a:ext cx="8229600" cy="44116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zh-CN" altLang="en-US" sz="3200" dirty="0">
                <a:latin typeface="Times New Roman" panose="02020603050405020304" pitchFamily="18" charset="0"/>
                <a:ea typeface="华文楷体" pitchFamily="2" charset="-122"/>
              </a:rPr>
              <a:t>递归神经网络</a:t>
            </a:r>
            <a:endParaRPr lang="en-US" altLang="zh-CN" sz="3200" dirty="0">
              <a:latin typeface="Times New Roman" panose="02020603050405020304" pitchFamily="18" charset="0"/>
              <a:ea typeface="华文楷体" pitchFamily="2" charset="-122"/>
            </a:endParaRPr>
          </a:p>
          <a:p>
            <a:pPr eaLnBrk="1" hangingPunct="1"/>
            <a:r>
              <a:rPr lang="en-US" altLang="zh-CN" dirty="0">
                <a:latin typeface="Times New Roman" panose="02020603050405020304" pitchFamily="18" charset="0"/>
                <a:ea typeface="华文楷体" pitchFamily="2" charset="-122"/>
              </a:rPr>
              <a:t>Matrix-Vector RNN (MV-RNN)</a:t>
            </a:r>
          </a:p>
        </p:txBody>
      </p:sp>
      <p:grpSp>
        <p:nvGrpSpPr>
          <p:cNvPr id="7" name="组合 57"/>
          <p:cNvGrpSpPr>
            <a:grpSpLocks/>
          </p:cNvGrpSpPr>
          <p:nvPr/>
        </p:nvGrpSpPr>
        <p:grpSpPr bwMode="auto">
          <a:xfrm>
            <a:off x="457200" y="404813"/>
            <a:ext cx="7355160" cy="1008062"/>
            <a:chOff x="0" y="3"/>
            <a:chExt cx="4608513" cy="1007479"/>
          </a:xfrm>
        </p:grpSpPr>
        <p:sp>
          <p:nvSpPr>
            <p:cNvPr id="8" name="圆角矩形 7"/>
            <p:cNvSpPr/>
            <p:nvPr/>
          </p:nvSpPr>
          <p:spPr>
            <a:xfrm>
              <a:off x="0" y="3"/>
              <a:ext cx="4608513" cy="1007479"/>
            </a:xfrm>
            <a:prstGeom prst="roundRect">
              <a:avLst/>
            </a:prstGeom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圆角矩形 4"/>
            <p:cNvSpPr/>
            <p:nvPr/>
          </p:nvSpPr>
          <p:spPr>
            <a:xfrm>
              <a:off x="48830" y="49187"/>
              <a:ext cx="4510853" cy="9091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0" tIns="152400" rIns="152400" bIns="152400" spcCol="1270" anchor="ctr"/>
            <a:lstStyle/>
            <a:p>
              <a:pPr algn="ctr" defTabSz="17780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3600" b="1" dirty="0">
                  <a:latin typeface="Times New Roman" panose="02020603050405020304" pitchFamily="18" charset="0"/>
                  <a:ea typeface="华文楷体" pitchFamily="2" charset="-122"/>
                </a:rPr>
                <a:t>属性级别情感分析</a:t>
              </a:r>
              <a:endParaRPr lang="en-US" altLang="zh-CN" sz="3600" b="1" dirty="0">
                <a:latin typeface="Times New Roman" panose="02020603050405020304" pitchFamily="18" charset="0"/>
                <a:ea typeface="华文楷体" pitchFamily="2" charset="-122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-16202" y="6239053"/>
            <a:ext cx="91602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Himabindu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Lakkaraju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Richard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Socher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Chris Manning. Aspect Specific Sentiment Analysis using Hierarchical Deep Learning. In Proceedings of NIPS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WorkShop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2014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2852936"/>
            <a:ext cx="4104456" cy="287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535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内容占位符 2"/>
          <p:cNvSpPr>
            <a:spLocks noGrp="1"/>
          </p:cNvSpPr>
          <p:nvPr>
            <p:ph idx="4294967295"/>
          </p:nvPr>
        </p:nvSpPr>
        <p:spPr>
          <a:xfrm>
            <a:off x="457200" y="1556792"/>
            <a:ext cx="8229600" cy="44116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zh-CN" altLang="en-US" sz="3200" dirty="0">
                <a:latin typeface="Times New Roman" panose="02020603050405020304" pitchFamily="18" charset="0"/>
                <a:ea typeface="华文楷体" pitchFamily="2" charset="-122"/>
              </a:rPr>
              <a:t>循环神经网络和递归神经网络</a:t>
            </a:r>
            <a:endParaRPr lang="en-US" altLang="zh-CN" sz="3200" dirty="0">
              <a:latin typeface="Times New Roman" panose="02020603050405020304" pitchFamily="18" charset="0"/>
              <a:ea typeface="华文楷体" pitchFamily="2" charset="-122"/>
            </a:endParaRPr>
          </a:p>
          <a:p>
            <a:pPr eaLnBrk="1" hangingPunct="1"/>
            <a:r>
              <a:rPr lang="en-US" altLang="zh-CN" dirty="0">
                <a:latin typeface="Times New Roman" panose="02020603050405020304" pitchFamily="18" charset="0"/>
                <a:ea typeface="华文楷体" pitchFamily="2" charset="-122"/>
              </a:rPr>
              <a:t>RNN</a:t>
            </a:r>
            <a:r>
              <a:rPr lang="zh-CN" altLang="en-US" dirty="0">
                <a:latin typeface="Times New Roman" panose="02020603050405020304" pitchFamily="18" charset="0"/>
                <a:ea typeface="华文楷体" pitchFamily="2" charset="-122"/>
              </a:rPr>
              <a:t>， </a:t>
            </a:r>
            <a:r>
              <a:rPr lang="en-US" altLang="zh-CN" dirty="0">
                <a:latin typeface="Times New Roman" panose="02020603050405020304" pitchFamily="18" charset="0"/>
                <a:ea typeface="华文楷体" pitchFamily="2" charset="-122"/>
              </a:rPr>
              <a:t>GRU, LSTM</a:t>
            </a:r>
          </a:p>
          <a:p>
            <a:pPr eaLnBrk="1" hangingPunct="1"/>
            <a:r>
              <a:rPr lang="en-US" altLang="zh-CN" dirty="0">
                <a:latin typeface="Times New Roman" panose="02020603050405020304" pitchFamily="18" charset="0"/>
                <a:ea typeface="华文楷体" pitchFamily="2" charset="-122"/>
              </a:rPr>
              <a:t>Recursive  NN</a:t>
            </a:r>
          </a:p>
          <a:p>
            <a:pPr eaLnBrk="1" hangingPunct="1"/>
            <a:r>
              <a:rPr lang="zh-CN" altLang="en-US" dirty="0">
                <a:latin typeface="Times New Roman" panose="02020603050405020304" pitchFamily="18" charset="0"/>
                <a:ea typeface="华文楷体" pitchFamily="2" charset="-122"/>
              </a:rPr>
              <a:t>比较和分析</a:t>
            </a:r>
            <a:endParaRPr lang="en-US" altLang="zh-CN" dirty="0">
              <a:latin typeface="Times New Roman" panose="02020603050405020304" pitchFamily="18" charset="0"/>
              <a:ea typeface="华文楷体" pitchFamily="2" charset="-122"/>
            </a:endParaRPr>
          </a:p>
        </p:txBody>
      </p:sp>
      <p:grpSp>
        <p:nvGrpSpPr>
          <p:cNvPr id="7" name="组合 57"/>
          <p:cNvGrpSpPr>
            <a:grpSpLocks/>
          </p:cNvGrpSpPr>
          <p:nvPr/>
        </p:nvGrpSpPr>
        <p:grpSpPr bwMode="auto">
          <a:xfrm>
            <a:off x="457200" y="404813"/>
            <a:ext cx="7355160" cy="1008062"/>
            <a:chOff x="0" y="3"/>
            <a:chExt cx="4608513" cy="1007479"/>
          </a:xfrm>
        </p:grpSpPr>
        <p:sp>
          <p:nvSpPr>
            <p:cNvPr id="8" name="圆角矩形 7"/>
            <p:cNvSpPr/>
            <p:nvPr/>
          </p:nvSpPr>
          <p:spPr>
            <a:xfrm>
              <a:off x="0" y="3"/>
              <a:ext cx="4608513" cy="1007479"/>
            </a:xfrm>
            <a:prstGeom prst="roundRect">
              <a:avLst/>
            </a:prstGeom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圆角矩形 4"/>
            <p:cNvSpPr/>
            <p:nvPr/>
          </p:nvSpPr>
          <p:spPr>
            <a:xfrm>
              <a:off x="48830" y="49187"/>
              <a:ext cx="4510853" cy="9091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0" tIns="152400" rIns="152400" bIns="152400" spcCol="1270" anchor="ctr"/>
            <a:lstStyle/>
            <a:p>
              <a:pPr algn="ctr" defTabSz="17780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3600" b="1" dirty="0">
                  <a:latin typeface="Times New Roman" panose="02020603050405020304" pitchFamily="18" charset="0"/>
                  <a:ea typeface="华文楷体" pitchFamily="2" charset="-122"/>
                </a:rPr>
                <a:t>属性级别情感分析</a:t>
              </a:r>
              <a:endParaRPr lang="en-US" altLang="zh-CN" sz="3600" b="1" dirty="0">
                <a:latin typeface="Times New Roman" panose="02020603050405020304" pitchFamily="18" charset="0"/>
                <a:ea typeface="华文楷体" pitchFamily="2" charset="-122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-16202" y="6239053"/>
            <a:ext cx="91602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Elliot Marx, and Zachary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Yellin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-Flaherty. Aspect Specific Sentiment Analysis of Unstructured Online Reviews.</a:t>
            </a:r>
          </a:p>
        </p:txBody>
      </p:sp>
    </p:spTree>
    <p:extLst>
      <p:ext uri="{BB962C8B-B14F-4D97-AF65-F5344CB8AC3E}">
        <p14:creationId xmlns:p14="http://schemas.microsoft.com/office/powerpoint/2010/main" val="28368550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内容占位符 2"/>
          <p:cNvSpPr>
            <a:spLocks noGrp="1"/>
          </p:cNvSpPr>
          <p:nvPr>
            <p:ph idx="4294967295"/>
          </p:nvPr>
        </p:nvSpPr>
        <p:spPr>
          <a:xfrm>
            <a:off x="457200" y="1556792"/>
            <a:ext cx="8229600" cy="44116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zh-CN" altLang="en-US" sz="3200" dirty="0">
                <a:latin typeface="Times New Roman" panose="02020603050405020304" pitchFamily="18" charset="0"/>
                <a:ea typeface="华文楷体" pitchFamily="2" charset="-122"/>
              </a:rPr>
              <a:t>递归神经网络</a:t>
            </a:r>
            <a:endParaRPr lang="en-US" altLang="zh-CN" sz="3200" dirty="0">
              <a:latin typeface="Times New Roman" panose="02020603050405020304" pitchFamily="18" charset="0"/>
              <a:ea typeface="华文楷体" pitchFamily="2" charset="-122"/>
            </a:endParaRPr>
          </a:p>
          <a:p>
            <a:pPr eaLnBrk="1" hangingPunct="1"/>
            <a:r>
              <a:rPr lang="zh-CN" altLang="en-US" dirty="0">
                <a:latin typeface="Times New Roman" panose="02020603050405020304" pitchFamily="18" charset="0"/>
                <a:ea typeface="华文楷体" pitchFamily="2" charset="-122"/>
              </a:rPr>
              <a:t>假定</a:t>
            </a:r>
            <a:r>
              <a:rPr lang="en-US" altLang="zh-CN" dirty="0">
                <a:latin typeface="Times New Roman" panose="02020603050405020304" pitchFamily="18" charset="0"/>
                <a:ea typeface="华文楷体" pitchFamily="2" charset="-122"/>
              </a:rPr>
              <a:t>Aspect</a:t>
            </a:r>
            <a:r>
              <a:rPr lang="zh-CN" altLang="en-US" dirty="0">
                <a:latin typeface="Times New Roman" panose="02020603050405020304" pitchFamily="18" charset="0"/>
                <a:ea typeface="华文楷体" pitchFamily="2" charset="-122"/>
              </a:rPr>
              <a:t>在句子中的位置已经给定</a:t>
            </a:r>
            <a:endParaRPr lang="en-US" altLang="zh-CN" dirty="0">
              <a:latin typeface="Times New Roman" panose="02020603050405020304" pitchFamily="18" charset="0"/>
              <a:ea typeface="华文楷体" pitchFamily="2" charset="-122"/>
            </a:endParaRPr>
          </a:p>
          <a:p>
            <a:pPr eaLnBrk="1" hangingPunct="1"/>
            <a:r>
              <a:rPr lang="zh-CN" altLang="en-US" dirty="0">
                <a:latin typeface="Times New Roman" panose="02020603050405020304" pitchFamily="18" charset="0"/>
                <a:ea typeface="华文楷体" pitchFamily="2" charset="-122"/>
              </a:rPr>
              <a:t>短语结构句法树</a:t>
            </a:r>
            <a:endParaRPr lang="en-US" altLang="zh-CN" dirty="0">
              <a:latin typeface="Times New Roman" panose="02020603050405020304" pitchFamily="18" charset="0"/>
              <a:ea typeface="华文楷体" pitchFamily="2" charset="-122"/>
            </a:endParaRPr>
          </a:p>
        </p:txBody>
      </p:sp>
      <p:grpSp>
        <p:nvGrpSpPr>
          <p:cNvPr id="7" name="组合 57"/>
          <p:cNvGrpSpPr>
            <a:grpSpLocks/>
          </p:cNvGrpSpPr>
          <p:nvPr/>
        </p:nvGrpSpPr>
        <p:grpSpPr bwMode="auto">
          <a:xfrm>
            <a:off x="457200" y="404813"/>
            <a:ext cx="7355160" cy="1008062"/>
            <a:chOff x="0" y="3"/>
            <a:chExt cx="4608513" cy="1007479"/>
          </a:xfrm>
        </p:grpSpPr>
        <p:sp>
          <p:nvSpPr>
            <p:cNvPr id="8" name="圆角矩形 7"/>
            <p:cNvSpPr/>
            <p:nvPr/>
          </p:nvSpPr>
          <p:spPr>
            <a:xfrm>
              <a:off x="0" y="3"/>
              <a:ext cx="4608513" cy="1007479"/>
            </a:xfrm>
            <a:prstGeom prst="roundRect">
              <a:avLst/>
            </a:prstGeom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圆角矩形 4"/>
            <p:cNvSpPr/>
            <p:nvPr/>
          </p:nvSpPr>
          <p:spPr>
            <a:xfrm>
              <a:off x="48830" y="49187"/>
              <a:ext cx="4510853" cy="9091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0" tIns="152400" rIns="152400" bIns="152400" spcCol="1270" anchor="ctr"/>
            <a:lstStyle/>
            <a:p>
              <a:pPr algn="ctr" defTabSz="17780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3600" b="1" dirty="0">
                  <a:latin typeface="Times New Roman" panose="02020603050405020304" pitchFamily="18" charset="0"/>
                  <a:ea typeface="华文楷体" pitchFamily="2" charset="-122"/>
                </a:rPr>
                <a:t>属性级别情感分析</a:t>
              </a:r>
              <a:endParaRPr lang="en-US" altLang="zh-CN" sz="3600" b="1" dirty="0">
                <a:latin typeface="Times New Roman" panose="02020603050405020304" pitchFamily="18" charset="0"/>
                <a:ea typeface="华文楷体" pitchFamily="2" charset="-122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-16202" y="6239053"/>
            <a:ext cx="91602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Thien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Hai Nguyen and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Kiyoaki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Shirai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Phrasernn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Phrase recursive neural network for aspect-based sentiment analysis. In Proceedings of EMNLP2015.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3284885"/>
            <a:ext cx="7685983" cy="282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3305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内容占位符 2"/>
          <p:cNvSpPr>
            <a:spLocks noGrp="1"/>
          </p:cNvSpPr>
          <p:nvPr>
            <p:ph idx="4294967295"/>
          </p:nvPr>
        </p:nvSpPr>
        <p:spPr>
          <a:xfrm>
            <a:off x="457200" y="1556792"/>
            <a:ext cx="8229600" cy="44116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zh-CN" altLang="en-US" sz="3200" dirty="0">
                <a:latin typeface="Times New Roman" panose="02020603050405020304" pitchFamily="18" charset="0"/>
                <a:ea typeface="华文楷体" pitchFamily="2" charset="-122"/>
              </a:rPr>
              <a:t>循环神经网络</a:t>
            </a:r>
            <a:endParaRPr lang="en-US" altLang="zh-CN" sz="3200" dirty="0">
              <a:latin typeface="Times New Roman" panose="02020603050405020304" pitchFamily="18" charset="0"/>
              <a:ea typeface="华文楷体" pitchFamily="2" charset="-122"/>
            </a:endParaRPr>
          </a:p>
          <a:p>
            <a:pPr eaLnBrk="1" hangingPunct="1"/>
            <a:r>
              <a:rPr lang="en-US" altLang="zh-CN" dirty="0">
                <a:latin typeface="Times New Roman" panose="02020603050405020304" pitchFamily="18" charset="0"/>
                <a:ea typeface="华文楷体" pitchFamily="2" charset="-122"/>
              </a:rPr>
              <a:t>Aspect</a:t>
            </a:r>
            <a:r>
              <a:rPr lang="zh-CN" altLang="en-US" dirty="0">
                <a:latin typeface="Times New Roman" panose="02020603050405020304" pitchFamily="18" charset="0"/>
                <a:ea typeface="华文楷体" pitchFamily="2" charset="-122"/>
              </a:rPr>
              <a:t>词已经给定</a:t>
            </a:r>
            <a:endParaRPr lang="en-US" altLang="zh-CN" dirty="0">
              <a:latin typeface="Times New Roman" panose="02020603050405020304" pitchFamily="18" charset="0"/>
              <a:ea typeface="华文楷体" pitchFamily="2" charset="-122"/>
            </a:endParaRPr>
          </a:p>
        </p:txBody>
      </p:sp>
      <p:grpSp>
        <p:nvGrpSpPr>
          <p:cNvPr id="7" name="组合 57"/>
          <p:cNvGrpSpPr>
            <a:grpSpLocks/>
          </p:cNvGrpSpPr>
          <p:nvPr/>
        </p:nvGrpSpPr>
        <p:grpSpPr bwMode="auto">
          <a:xfrm>
            <a:off x="457200" y="404813"/>
            <a:ext cx="7355160" cy="1008062"/>
            <a:chOff x="0" y="3"/>
            <a:chExt cx="4608513" cy="1007479"/>
          </a:xfrm>
        </p:grpSpPr>
        <p:sp>
          <p:nvSpPr>
            <p:cNvPr id="8" name="圆角矩形 7"/>
            <p:cNvSpPr/>
            <p:nvPr/>
          </p:nvSpPr>
          <p:spPr>
            <a:xfrm>
              <a:off x="0" y="3"/>
              <a:ext cx="4608513" cy="1007479"/>
            </a:xfrm>
            <a:prstGeom prst="roundRect">
              <a:avLst/>
            </a:prstGeom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圆角矩形 4"/>
            <p:cNvSpPr/>
            <p:nvPr/>
          </p:nvSpPr>
          <p:spPr>
            <a:xfrm>
              <a:off x="48830" y="49187"/>
              <a:ext cx="4510853" cy="9091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0" tIns="152400" rIns="152400" bIns="152400" spcCol="1270" anchor="ctr"/>
            <a:lstStyle/>
            <a:p>
              <a:pPr algn="ctr" defTabSz="17780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3600" b="1" dirty="0">
                  <a:latin typeface="Times New Roman" panose="02020603050405020304" pitchFamily="18" charset="0"/>
                  <a:ea typeface="华文楷体" pitchFamily="2" charset="-122"/>
                </a:rPr>
                <a:t>属性级别情感分析</a:t>
              </a:r>
              <a:endParaRPr lang="en-US" altLang="zh-CN" sz="3600" b="1" dirty="0">
                <a:latin typeface="Times New Roman" panose="02020603050405020304" pitchFamily="18" charset="0"/>
                <a:ea typeface="华文楷体" pitchFamily="2" charset="-122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-16202" y="6239053"/>
            <a:ext cx="91602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Duyu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Tang, Bing Qin, Ting Liu. Aspect Level Sentiment Classification with Deep Memory Network. In Proceedings of EMNLP2016.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2616624"/>
            <a:ext cx="4320480" cy="348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1496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内容占位符 2"/>
          <p:cNvSpPr>
            <a:spLocks noGrp="1"/>
          </p:cNvSpPr>
          <p:nvPr>
            <p:ph idx="4294967295"/>
          </p:nvPr>
        </p:nvSpPr>
        <p:spPr>
          <a:xfrm>
            <a:off x="457200" y="1556792"/>
            <a:ext cx="8229600" cy="44116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zh-CN" sz="3200" dirty="0">
                <a:latin typeface="Times New Roman" panose="02020603050405020304" pitchFamily="18" charset="0"/>
                <a:ea typeface="华文楷体" pitchFamily="2" charset="-122"/>
              </a:rPr>
              <a:t>Aspect</a:t>
            </a:r>
            <a:r>
              <a:rPr lang="zh-CN" altLang="en-US" sz="3200" dirty="0">
                <a:latin typeface="Times New Roman" panose="02020603050405020304" pitchFamily="18" charset="0"/>
                <a:ea typeface="华文楷体" pitchFamily="2" charset="-122"/>
              </a:rPr>
              <a:t>未知，如何自动发现</a:t>
            </a:r>
            <a:endParaRPr lang="en-US" altLang="zh-CN" sz="3200" dirty="0">
              <a:latin typeface="Times New Roman" panose="02020603050405020304" pitchFamily="18" charset="0"/>
              <a:ea typeface="华文楷体" pitchFamily="2" charset="-122"/>
            </a:endParaRPr>
          </a:p>
          <a:p>
            <a:pPr eaLnBrk="1" hangingPunct="1"/>
            <a:r>
              <a:rPr lang="zh-CN" altLang="en-US" sz="3200" dirty="0">
                <a:latin typeface="Times New Roman" panose="02020603050405020304" pitchFamily="18" charset="0"/>
                <a:ea typeface="华文楷体" pitchFamily="2" charset="-122"/>
              </a:rPr>
              <a:t>聚类问题</a:t>
            </a:r>
            <a:endParaRPr lang="en-US" altLang="zh-CN" sz="3200" dirty="0">
              <a:latin typeface="Times New Roman" panose="02020603050405020304" pitchFamily="18" charset="0"/>
              <a:ea typeface="华文楷体" pitchFamily="2" charset="-122"/>
            </a:endParaRPr>
          </a:p>
        </p:txBody>
      </p:sp>
      <p:grpSp>
        <p:nvGrpSpPr>
          <p:cNvPr id="7" name="组合 57"/>
          <p:cNvGrpSpPr>
            <a:grpSpLocks/>
          </p:cNvGrpSpPr>
          <p:nvPr/>
        </p:nvGrpSpPr>
        <p:grpSpPr bwMode="auto">
          <a:xfrm>
            <a:off x="457200" y="404813"/>
            <a:ext cx="7355160" cy="1008062"/>
            <a:chOff x="0" y="3"/>
            <a:chExt cx="4608513" cy="1007479"/>
          </a:xfrm>
        </p:grpSpPr>
        <p:sp>
          <p:nvSpPr>
            <p:cNvPr id="8" name="圆角矩形 7"/>
            <p:cNvSpPr/>
            <p:nvPr/>
          </p:nvSpPr>
          <p:spPr>
            <a:xfrm>
              <a:off x="0" y="3"/>
              <a:ext cx="4608513" cy="1007479"/>
            </a:xfrm>
            <a:prstGeom prst="roundRect">
              <a:avLst/>
            </a:prstGeom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圆角矩形 4"/>
            <p:cNvSpPr/>
            <p:nvPr/>
          </p:nvSpPr>
          <p:spPr>
            <a:xfrm>
              <a:off x="48830" y="49187"/>
              <a:ext cx="4510853" cy="9091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0" tIns="152400" rIns="152400" bIns="152400" spcCol="1270" anchor="ctr"/>
            <a:lstStyle/>
            <a:p>
              <a:pPr algn="ctr" defTabSz="17780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3600" b="1" dirty="0">
                  <a:latin typeface="Times New Roman" panose="02020603050405020304" pitchFamily="18" charset="0"/>
                  <a:ea typeface="华文楷体" pitchFamily="2" charset="-122"/>
                </a:rPr>
                <a:t>属性级别情感分析</a:t>
              </a:r>
              <a:endParaRPr lang="en-US" altLang="zh-CN" sz="3600" b="1" dirty="0">
                <a:latin typeface="Times New Roman" panose="02020603050405020304" pitchFamily="18" charset="0"/>
                <a:ea typeface="华文楷体" pitchFamily="2" charset="-122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-16202" y="6239053"/>
            <a:ext cx="91602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Shufeng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Xiong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Yue Zhang,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Donghong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Ji, and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Yinxia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Lou. Distance Metric Learning for Aspect Phrase Grouping. In Proceedings of COLING2016.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2357498"/>
            <a:ext cx="4043710" cy="375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0073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内容占位符 2"/>
          <p:cNvSpPr>
            <a:spLocks noGrp="1"/>
          </p:cNvSpPr>
          <p:nvPr>
            <p:ph idx="4294967295"/>
          </p:nvPr>
        </p:nvSpPr>
        <p:spPr>
          <a:xfrm>
            <a:off x="457200" y="1556792"/>
            <a:ext cx="8229600" cy="44116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zh-CN" altLang="en-US" sz="3600" dirty="0">
                <a:latin typeface="Times New Roman" panose="02020603050405020304" pitchFamily="18" charset="0"/>
                <a:ea typeface="华文楷体" pitchFamily="2" charset="-122"/>
              </a:rPr>
              <a:t>主要内容：</a:t>
            </a:r>
            <a:endParaRPr lang="en-US" altLang="zh-CN" sz="3600" dirty="0">
              <a:latin typeface="Times New Roman" panose="02020603050405020304" pitchFamily="18" charset="0"/>
              <a:ea typeface="华文楷体" pitchFamily="2" charset="-122"/>
            </a:endParaRPr>
          </a:p>
          <a:p>
            <a:pPr eaLnBrk="1" hangingPunct="1"/>
            <a:r>
              <a:rPr lang="zh-CN" altLang="en-US" sz="3200" dirty="0">
                <a:latin typeface="Times New Roman" panose="02020603050405020304" pitchFamily="18" charset="0"/>
                <a:ea typeface="华文楷体" pitchFamily="2" charset="-122"/>
              </a:rPr>
              <a:t>实体级别</a:t>
            </a:r>
            <a:endParaRPr lang="en-US" altLang="zh-CN" sz="3200" dirty="0">
              <a:latin typeface="Times New Roman" panose="02020603050405020304" pitchFamily="18" charset="0"/>
              <a:ea typeface="华文楷体" pitchFamily="2" charset="-122"/>
            </a:endParaRPr>
          </a:p>
          <a:p>
            <a:pPr eaLnBrk="1" hangingPunct="1"/>
            <a:r>
              <a:rPr lang="zh-CN" altLang="en-US" sz="3200" dirty="0">
                <a:latin typeface="Times New Roman" panose="02020603050405020304" pitchFamily="18" charset="0"/>
                <a:ea typeface="华文楷体" pitchFamily="2" charset="-122"/>
              </a:rPr>
              <a:t>属性级别</a:t>
            </a:r>
            <a:endParaRPr lang="en-US" altLang="zh-CN" sz="3200" dirty="0">
              <a:latin typeface="Times New Roman" panose="02020603050405020304" pitchFamily="18" charset="0"/>
              <a:ea typeface="华文楷体" pitchFamily="2" charset="-122"/>
            </a:endParaRPr>
          </a:p>
          <a:p>
            <a:pPr eaLnBrk="1" hangingPunct="1"/>
            <a:r>
              <a:rPr lang="zh-CN" altLang="en-US" sz="3200" dirty="0">
                <a:latin typeface="Times New Roman" panose="02020603050405020304" pitchFamily="18" charset="0"/>
                <a:ea typeface="华文楷体" pitchFamily="2" charset="-122"/>
              </a:rPr>
              <a:t>短语识别</a:t>
            </a:r>
            <a:endParaRPr lang="en-US" altLang="zh-CN" sz="3200" dirty="0">
              <a:latin typeface="Times New Roman" panose="02020603050405020304" pitchFamily="18" charset="0"/>
              <a:ea typeface="华文楷体" pitchFamily="2" charset="-122"/>
            </a:endParaRPr>
          </a:p>
          <a:p>
            <a:pPr eaLnBrk="1" hangingPunct="1"/>
            <a:r>
              <a:rPr lang="zh-CN" altLang="en-US" sz="3200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ea typeface="华文楷体" pitchFamily="2" charset="-122"/>
              </a:rPr>
              <a:t>立场检测</a:t>
            </a:r>
            <a:endParaRPr lang="en-US" altLang="zh-CN" sz="3200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ea typeface="华文楷体" pitchFamily="2" charset="-122"/>
            </a:endParaRPr>
          </a:p>
          <a:p>
            <a:pPr eaLnBrk="1" hangingPunct="1"/>
            <a:endParaRPr lang="en-US" altLang="zh-CN" sz="3200" dirty="0">
              <a:latin typeface="Times New Roman" panose="02020603050405020304" pitchFamily="18" charset="0"/>
              <a:ea typeface="华文楷体" pitchFamily="2" charset="-122"/>
            </a:endParaRPr>
          </a:p>
        </p:txBody>
      </p:sp>
      <p:grpSp>
        <p:nvGrpSpPr>
          <p:cNvPr id="7" name="组合 57"/>
          <p:cNvGrpSpPr>
            <a:grpSpLocks/>
          </p:cNvGrpSpPr>
          <p:nvPr/>
        </p:nvGrpSpPr>
        <p:grpSpPr bwMode="auto">
          <a:xfrm>
            <a:off x="457200" y="404813"/>
            <a:ext cx="7355160" cy="1008062"/>
            <a:chOff x="0" y="3"/>
            <a:chExt cx="4608513" cy="1007479"/>
          </a:xfrm>
        </p:grpSpPr>
        <p:sp>
          <p:nvSpPr>
            <p:cNvPr id="8" name="圆角矩形 7"/>
            <p:cNvSpPr/>
            <p:nvPr/>
          </p:nvSpPr>
          <p:spPr>
            <a:xfrm>
              <a:off x="0" y="3"/>
              <a:ext cx="4608513" cy="1007479"/>
            </a:xfrm>
            <a:prstGeom prst="roundRect">
              <a:avLst/>
            </a:prstGeom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圆角矩形 4"/>
            <p:cNvSpPr/>
            <p:nvPr/>
          </p:nvSpPr>
          <p:spPr>
            <a:xfrm>
              <a:off x="48830" y="49187"/>
              <a:ext cx="4510853" cy="9091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0" tIns="152400" rIns="152400" bIns="152400" spcCol="1270" anchor="ctr"/>
            <a:lstStyle/>
            <a:p>
              <a:pPr algn="ctr" defTabSz="17780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3600" b="1" dirty="0">
                  <a:latin typeface="Times New Roman" panose="02020603050405020304" pitchFamily="18" charset="0"/>
                  <a:ea typeface="华文楷体" pitchFamily="2" charset="-122"/>
                </a:rPr>
                <a:t>细粒度的情感分析</a:t>
              </a:r>
              <a:endParaRPr lang="en-US" sz="3600" b="1" dirty="0">
                <a:latin typeface="Times New Roman" panose="02020603050405020304" pitchFamily="18" charset="0"/>
                <a:ea typeface="华文楷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32919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内容占位符 2"/>
          <p:cNvSpPr>
            <a:spLocks noGrp="1"/>
          </p:cNvSpPr>
          <p:nvPr>
            <p:ph idx="4294967295"/>
          </p:nvPr>
        </p:nvSpPr>
        <p:spPr>
          <a:xfrm>
            <a:off x="457200" y="1556792"/>
            <a:ext cx="8229600" cy="44116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zh-CN" altLang="en-US" sz="3200" dirty="0">
                <a:latin typeface="Times New Roman" panose="02020603050405020304" pitchFamily="18" charset="0"/>
                <a:ea typeface="华文楷体" pitchFamily="2" charset="-122"/>
              </a:rPr>
              <a:t>情感表达式</a:t>
            </a:r>
            <a:endParaRPr lang="en-US" altLang="zh-CN" sz="3200" dirty="0">
              <a:latin typeface="Times New Roman" panose="02020603050405020304" pitchFamily="18" charset="0"/>
              <a:ea typeface="华文楷体" pitchFamily="2" charset="-122"/>
            </a:endParaRPr>
          </a:p>
          <a:p>
            <a:pPr marL="0" indent="0" eaLnBrk="1" hangingPunct="1">
              <a:buNone/>
            </a:pPr>
            <a:r>
              <a:rPr lang="zh-CN" altLang="en-US" sz="3200" b="0" dirty="0">
                <a:latin typeface="Times New Roman" panose="02020603050405020304" pitchFamily="18" charset="0"/>
                <a:ea typeface="华文楷体" pitchFamily="2" charset="-122"/>
              </a:rPr>
              <a:t>他 </a:t>
            </a:r>
            <a:r>
              <a:rPr lang="zh-CN" altLang="en-US" sz="3200" dirty="0">
                <a:solidFill>
                  <a:srgbClr val="FF6699"/>
                </a:solidFill>
                <a:latin typeface="Times New Roman" panose="02020603050405020304" pitchFamily="18" charset="0"/>
                <a:ea typeface="华文楷体" pitchFamily="2" charset="-122"/>
              </a:rPr>
              <a:t>和 那 些 人 的 态度 一样 </a:t>
            </a:r>
            <a:r>
              <a:rPr lang="zh-CN" altLang="en-US" sz="3200" b="0" dirty="0">
                <a:latin typeface="Times New Roman" panose="02020603050405020304" pitchFamily="18" charset="0"/>
                <a:ea typeface="华文楷体" pitchFamily="2" charset="-122"/>
              </a:rPr>
              <a:t>， </a:t>
            </a:r>
            <a:r>
              <a:rPr lang="zh-CN" altLang="en-US" sz="3200" dirty="0">
                <a:solidFill>
                  <a:srgbClr val="FF3300"/>
                </a:solidFill>
                <a:latin typeface="Times New Roman" panose="02020603050405020304" pitchFamily="18" charset="0"/>
                <a:ea typeface="华文楷体" pitchFamily="2" charset="-122"/>
              </a:rPr>
              <a:t>不 喜欢</a:t>
            </a:r>
            <a:r>
              <a:rPr lang="zh-CN" altLang="en-US" sz="3200" b="0" dirty="0">
                <a:latin typeface="Times New Roman" panose="02020603050405020304" pitchFamily="18" charset="0"/>
                <a:ea typeface="华文楷体" pitchFamily="2" charset="-122"/>
              </a:rPr>
              <a:t> 这里 </a:t>
            </a:r>
            <a:r>
              <a:rPr lang="zh-CN" altLang="en-US" sz="3200" dirty="0">
                <a:solidFill>
                  <a:srgbClr val="FF3300"/>
                </a:solidFill>
                <a:latin typeface="Times New Roman" panose="02020603050405020304" pitchFamily="18" charset="0"/>
                <a:ea typeface="华文楷体" pitchFamily="2" charset="-122"/>
              </a:rPr>
              <a:t>这么 嘈杂 的 氛围 </a:t>
            </a:r>
            <a:r>
              <a:rPr lang="zh-CN" altLang="en-US" sz="3200" b="0" dirty="0">
                <a:latin typeface="Times New Roman" panose="02020603050405020304" pitchFamily="18" charset="0"/>
                <a:ea typeface="华文楷体" pitchFamily="2" charset="-122"/>
              </a:rPr>
              <a:t>。</a:t>
            </a:r>
            <a:endParaRPr lang="en-US" altLang="zh-CN" sz="3200" b="0" dirty="0">
              <a:latin typeface="Times New Roman" panose="02020603050405020304" pitchFamily="18" charset="0"/>
              <a:ea typeface="华文楷体" pitchFamily="2" charset="-122"/>
            </a:endParaRPr>
          </a:p>
          <a:p>
            <a:pPr marL="0" indent="0" eaLnBrk="1" hangingPunct="1">
              <a:buNone/>
            </a:pPr>
            <a:r>
              <a:rPr lang="zh-CN" altLang="en-US" sz="3200" dirty="0">
                <a:latin typeface="Times New Roman" panose="02020603050405020304" pitchFamily="18" charset="0"/>
                <a:ea typeface="华文楷体" pitchFamily="2" charset="-122"/>
              </a:rPr>
              <a:t>情感持有者</a:t>
            </a:r>
            <a:endParaRPr lang="en-US" altLang="zh-CN" sz="3200" dirty="0">
              <a:latin typeface="Times New Roman" panose="02020603050405020304" pitchFamily="18" charset="0"/>
              <a:ea typeface="华文楷体" pitchFamily="2" charset="-122"/>
            </a:endParaRPr>
          </a:p>
          <a:p>
            <a:pPr marL="0" indent="0" eaLnBrk="1" hangingPunct="1">
              <a:buNone/>
            </a:pPr>
            <a:r>
              <a:rPr lang="zh-CN" altLang="en-US" sz="3200" dirty="0">
                <a:solidFill>
                  <a:srgbClr val="FF3300"/>
                </a:solidFill>
                <a:latin typeface="Times New Roman" panose="02020603050405020304" pitchFamily="18" charset="0"/>
                <a:ea typeface="华文楷体" pitchFamily="2" charset="-122"/>
              </a:rPr>
              <a:t>他</a:t>
            </a:r>
            <a:r>
              <a:rPr lang="zh-CN" altLang="en-US" sz="3200" b="0" dirty="0">
                <a:latin typeface="Times New Roman" panose="02020603050405020304" pitchFamily="18" charset="0"/>
                <a:ea typeface="华文楷体" pitchFamily="2" charset="-122"/>
              </a:rPr>
              <a:t> 和 </a:t>
            </a:r>
            <a:r>
              <a:rPr lang="zh-CN" altLang="en-US" sz="3200" dirty="0">
                <a:solidFill>
                  <a:srgbClr val="FF6699"/>
                </a:solidFill>
                <a:latin typeface="Times New Roman" panose="02020603050405020304" pitchFamily="18" charset="0"/>
                <a:ea typeface="华文楷体" pitchFamily="2" charset="-122"/>
              </a:rPr>
              <a:t>那 些 人 </a:t>
            </a:r>
            <a:r>
              <a:rPr lang="zh-CN" altLang="en-US" sz="3200" b="0" dirty="0">
                <a:latin typeface="Times New Roman" panose="02020603050405020304" pitchFamily="18" charset="0"/>
                <a:ea typeface="华文楷体" pitchFamily="2" charset="-122"/>
              </a:rPr>
              <a:t>的 态度 一样 ， 不 喜欢 这里 这么 嘈杂 的 氛围 。</a:t>
            </a:r>
            <a:endParaRPr lang="en-US" altLang="zh-CN" sz="3200" b="0" dirty="0">
              <a:latin typeface="Times New Roman" panose="02020603050405020304" pitchFamily="18" charset="0"/>
              <a:ea typeface="华文楷体" pitchFamily="2" charset="-122"/>
            </a:endParaRPr>
          </a:p>
          <a:p>
            <a:pPr marL="0" indent="0" eaLnBrk="1" hangingPunct="1">
              <a:buNone/>
            </a:pPr>
            <a:r>
              <a:rPr lang="zh-CN" altLang="en-US" sz="3200" dirty="0">
                <a:latin typeface="Times New Roman" panose="02020603050405020304" pitchFamily="18" charset="0"/>
                <a:ea typeface="华文楷体" pitchFamily="2" charset="-122"/>
              </a:rPr>
              <a:t>情感对象</a:t>
            </a:r>
            <a:endParaRPr lang="en-US" altLang="zh-CN" sz="3200" dirty="0">
              <a:latin typeface="Times New Roman" panose="02020603050405020304" pitchFamily="18" charset="0"/>
              <a:ea typeface="华文楷体" pitchFamily="2" charset="-122"/>
            </a:endParaRPr>
          </a:p>
          <a:p>
            <a:pPr marL="0" indent="0" eaLnBrk="1" hangingPunct="1">
              <a:buNone/>
            </a:pPr>
            <a:r>
              <a:rPr lang="zh-CN" altLang="en-US" sz="3200" b="0" dirty="0">
                <a:latin typeface="Times New Roman" panose="02020603050405020304" pitchFamily="18" charset="0"/>
                <a:ea typeface="华文楷体" pitchFamily="2" charset="-122"/>
              </a:rPr>
              <a:t>他 和 那 些 人 的 态度 一样 ， 不 喜欢 </a:t>
            </a:r>
            <a:r>
              <a:rPr lang="zh-CN" altLang="en-US" sz="3200" dirty="0">
                <a:solidFill>
                  <a:srgbClr val="FF3300"/>
                </a:solidFill>
                <a:latin typeface="Times New Roman" panose="02020603050405020304" pitchFamily="18" charset="0"/>
                <a:ea typeface="华文楷体" pitchFamily="2" charset="-122"/>
              </a:rPr>
              <a:t>这里</a:t>
            </a:r>
            <a:r>
              <a:rPr lang="zh-CN" altLang="en-US" sz="3200" b="0" dirty="0">
                <a:latin typeface="Times New Roman" panose="02020603050405020304" pitchFamily="18" charset="0"/>
                <a:ea typeface="华文楷体" pitchFamily="2" charset="-122"/>
              </a:rPr>
              <a:t> 这么 嘈杂 的 氛围 。</a:t>
            </a:r>
            <a:endParaRPr lang="en-US" altLang="zh-CN" sz="3200" b="0" dirty="0">
              <a:latin typeface="Times New Roman" panose="02020603050405020304" pitchFamily="18" charset="0"/>
              <a:ea typeface="华文楷体" pitchFamily="2" charset="-122"/>
            </a:endParaRPr>
          </a:p>
          <a:p>
            <a:pPr marL="0" indent="0" eaLnBrk="1" hangingPunct="1">
              <a:buNone/>
            </a:pPr>
            <a:endParaRPr lang="en-US" altLang="zh-CN" sz="3200" b="0" dirty="0">
              <a:latin typeface="Times New Roman" panose="02020603050405020304" pitchFamily="18" charset="0"/>
              <a:ea typeface="华文楷体" pitchFamily="2" charset="-122"/>
            </a:endParaRPr>
          </a:p>
          <a:p>
            <a:pPr marL="0" indent="0" eaLnBrk="1" hangingPunct="1">
              <a:buNone/>
            </a:pPr>
            <a:endParaRPr lang="en-US" altLang="zh-CN" sz="3200" b="0" dirty="0">
              <a:latin typeface="Times New Roman" panose="02020603050405020304" pitchFamily="18" charset="0"/>
              <a:ea typeface="华文楷体" pitchFamily="2" charset="-122"/>
            </a:endParaRPr>
          </a:p>
        </p:txBody>
      </p:sp>
      <p:grpSp>
        <p:nvGrpSpPr>
          <p:cNvPr id="7" name="组合 57"/>
          <p:cNvGrpSpPr>
            <a:grpSpLocks/>
          </p:cNvGrpSpPr>
          <p:nvPr/>
        </p:nvGrpSpPr>
        <p:grpSpPr bwMode="auto">
          <a:xfrm>
            <a:off x="457200" y="404813"/>
            <a:ext cx="7355160" cy="1008062"/>
            <a:chOff x="0" y="3"/>
            <a:chExt cx="4608513" cy="1007479"/>
          </a:xfrm>
        </p:grpSpPr>
        <p:sp>
          <p:nvSpPr>
            <p:cNvPr id="8" name="圆角矩形 7"/>
            <p:cNvSpPr/>
            <p:nvPr/>
          </p:nvSpPr>
          <p:spPr>
            <a:xfrm>
              <a:off x="0" y="3"/>
              <a:ext cx="4608513" cy="1007479"/>
            </a:xfrm>
            <a:prstGeom prst="roundRect">
              <a:avLst/>
            </a:prstGeom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圆角矩形 4"/>
            <p:cNvSpPr/>
            <p:nvPr/>
          </p:nvSpPr>
          <p:spPr>
            <a:xfrm>
              <a:off x="48830" y="49187"/>
              <a:ext cx="4510853" cy="9091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0" tIns="152400" rIns="152400" bIns="152400" spcCol="1270" anchor="ctr"/>
            <a:lstStyle/>
            <a:p>
              <a:pPr algn="ctr" defTabSz="17780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3600" b="1" dirty="0">
                  <a:latin typeface="Times New Roman" panose="02020603050405020304" pitchFamily="18" charset="0"/>
                  <a:ea typeface="华文楷体" pitchFamily="2" charset="-122"/>
                </a:rPr>
                <a:t>短语识别</a:t>
              </a:r>
              <a:endParaRPr lang="en-US" sz="3600" b="1" dirty="0">
                <a:latin typeface="Times New Roman" panose="02020603050405020304" pitchFamily="18" charset="0"/>
                <a:ea typeface="华文楷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7231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内容占位符 2"/>
          <p:cNvSpPr>
            <a:spLocks noGrp="1"/>
          </p:cNvSpPr>
          <p:nvPr>
            <p:ph idx="4294967295"/>
          </p:nvPr>
        </p:nvSpPr>
        <p:spPr>
          <a:xfrm>
            <a:off x="457200" y="1556792"/>
            <a:ext cx="8229600" cy="44116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zh-CN" altLang="en-US" sz="3600" dirty="0">
                <a:latin typeface="Times New Roman" panose="02020603050405020304" pitchFamily="18" charset="0"/>
                <a:ea typeface="华文楷体" pitchFamily="2" charset="-122"/>
              </a:rPr>
              <a:t>最简单的方式</a:t>
            </a:r>
            <a:endParaRPr lang="en-US" altLang="zh-CN" sz="3600" dirty="0">
              <a:latin typeface="Times New Roman" panose="02020603050405020304" pitchFamily="18" charset="0"/>
              <a:ea typeface="华文楷体" pitchFamily="2" charset="-122"/>
            </a:endParaRPr>
          </a:p>
          <a:p>
            <a:pPr marL="0" indent="0" eaLnBrk="1" hangingPunct="1">
              <a:buNone/>
            </a:pPr>
            <a:endParaRPr lang="en-US" altLang="zh-CN" sz="3600" dirty="0">
              <a:latin typeface="Times New Roman" panose="02020603050405020304" pitchFamily="18" charset="0"/>
              <a:ea typeface="华文楷体" pitchFamily="2" charset="-122"/>
            </a:endParaRPr>
          </a:p>
          <a:p>
            <a:pPr marL="0" indent="0" eaLnBrk="1" hangingPunct="1">
              <a:buNone/>
            </a:pPr>
            <a:endParaRPr lang="en-US" altLang="zh-CN" sz="3600" dirty="0">
              <a:solidFill>
                <a:schemeClr val="tx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7" name="组合 57"/>
          <p:cNvGrpSpPr>
            <a:grpSpLocks/>
          </p:cNvGrpSpPr>
          <p:nvPr/>
        </p:nvGrpSpPr>
        <p:grpSpPr bwMode="auto">
          <a:xfrm>
            <a:off x="457200" y="404813"/>
            <a:ext cx="7355160" cy="1008062"/>
            <a:chOff x="0" y="3"/>
            <a:chExt cx="4608513" cy="1007479"/>
          </a:xfrm>
        </p:grpSpPr>
        <p:sp>
          <p:nvSpPr>
            <p:cNvPr id="8" name="圆角矩形 7"/>
            <p:cNvSpPr/>
            <p:nvPr/>
          </p:nvSpPr>
          <p:spPr>
            <a:xfrm>
              <a:off x="0" y="3"/>
              <a:ext cx="4608513" cy="1007479"/>
            </a:xfrm>
            <a:prstGeom prst="roundRect">
              <a:avLst/>
            </a:prstGeom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圆角矩形 4"/>
            <p:cNvSpPr/>
            <p:nvPr/>
          </p:nvSpPr>
          <p:spPr>
            <a:xfrm>
              <a:off x="48830" y="49187"/>
              <a:ext cx="4510853" cy="9091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0" tIns="152400" rIns="152400" bIns="152400" spcCol="1270" anchor="ctr"/>
            <a:lstStyle/>
            <a:p>
              <a:pPr algn="ctr" defTabSz="17780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3600" b="1" dirty="0">
                  <a:latin typeface="Times New Roman" panose="02020603050405020304" pitchFamily="18" charset="0"/>
                  <a:ea typeface="华文楷体" pitchFamily="2" charset="-122"/>
                </a:rPr>
                <a:t>句子表示</a:t>
              </a:r>
              <a:endParaRPr lang="en-US" sz="3600" b="1" dirty="0">
                <a:latin typeface="Times New Roman" panose="02020603050405020304" pitchFamily="18" charset="0"/>
                <a:ea typeface="华文楷体" pitchFamily="2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-16202" y="6239053"/>
            <a:ext cx="91602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Duyu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Tang,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Furu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Wei, Nan Yang, Ming Zhou, Ting Liu, and Bing Qin. Learning Sentiment-Specific Word Embedding for Twitter Sentiment Classification. In Proceedings of 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ACL 2014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2272740"/>
            <a:ext cx="3905364" cy="366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4268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内容占位符 2"/>
          <p:cNvSpPr>
            <a:spLocks noGrp="1"/>
          </p:cNvSpPr>
          <p:nvPr>
            <p:ph idx="4294967295"/>
          </p:nvPr>
        </p:nvSpPr>
        <p:spPr>
          <a:xfrm>
            <a:off x="457200" y="1556792"/>
            <a:ext cx="8229600" cy="44116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zh-CN" altLang="en-US" sz="3200" dirty="0">
                <a:latin typeface="Times New Roman" panose="02020603050405020304" pitchFamily="18" charset="0"/>
                <a:ea typeface="华文楷体" pitchFamily="2" charset="-122"/>
              </a:rPr>
              <a:t>序列标注模型</a:t>
            </a:r>
            <a:endParaRPr lang="en-US" altLang="zh-CN" sz="3200" dirty="0">
              <a:latin typeface="Times New Roman" panose="02020603050405020304" pitchFamily="18" charset="0"/>
              <a:ea typeface="华文楷体" pitchFamily="2" charset="-122"/>
            </a:endParaRPr>
          </a:p>
        </p:txBody>
      </p:sp>
      <p:grpSp>
        <p:nvGrpSpPr>
          <p:cNvPr id="7" name="组合 57"/>
          <p:cNvGrpSpPr>
            <a:grpSpLocks/>
          </p:cNvGrpSpPr>
          <p:nvPr/>
        </p:nvGrpSpPr>
        <p:grpSpPr bwMode="auto">
          <a:xfrm>
            <a:off x="457200" y="404813"/>
            <a:ext cx="7355160" cy="1008062"/>
            <a:chOff x="0" y="3"/>
            <a:chExt cx="4608513" cy="1007479"/>
          </a:xfrm>
        </p:grpSpPr>
        <p:sp>
          <p:nvSpPr>
            <p:cNvPr id="8" name="圆角矩形 7"/>
            <p:cNvSpPr/>
            <p:nvPr/>
          </p:nvSpPr>
          <p:spPr>
            <a:xfrm>
              <a:off x="0" y="3"/>
              <a:ext cx="4608513" cy="1007479"/>
            </a:xfrm>
            <a:prstGeom prst="roundRect">
              <a:avLst/>
            </a:prstGeom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圆角矩形 4"/>
            <p:cNvSpPr/>
            <p:nvPr/>
          </p:nvSpPr>
          <p:spPr>
            <a:xfrm>
              <a:off x="48830" y="49187"/>
              <a:ext cx="4510853" cy="9091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0" tIns="152400" rIns="152400" bIns="152400" spcCol="1270" anchor="ctr"/>
            <a:lstStyle/>
            <a:p>
              <a:pPr algn="ctr" defTabSz="17780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3600" b="1" dirty="0">
                  <a:latin typeface="Times New Roman" panose="02020603050405020304" pitchFamily="18" charset="0"/>
                  <a:ea typeface="华文楷体" pitchFamily="2" charset="-122"/>
                </a:rPr>
                <a:t>短语识别</a:t>
              </a:r>
              <a:endParaRPr lang="en-US" sz="3600" b="1" dirty="0">
                <a:latin typeface="Times New Roman" panose="02020603050405020304" pitchFamily="18" charset="0"/>
                <a:ea typeface="华文楷体" pitchFamily="2" charset="-122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-16202" y="6239053"/>
            <a:ext cx="91602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Ozan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Irsoy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Claire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Cardie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Opinion Mining with Deep Recurrent Neural Networks. In Proceedings of EMNLP2014.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2564904"/>
            <a:ext cx="4266667" cy="32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75766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内容占位符 2"/>
          <p:cNvSpPr>
            <a:spLocks noGrp="1"/>
          </p:cNvSpPr>
          <p:nvPr>
            <p:ph idx="4294967295"/>
          </p:nvPr>
        </p:nvSpPr>
        <p:spPr>
          <a:xfrm>
            <a:off x="457200" y="1556792"/>
            <a:ext cx="8229600" cy="44116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zh-CN" altLang="en-US" sz="3200" dirty="0">
                <a:latin typeface="Times New Roman" panose="02020603050405020304" pitchFamily="18" charset="0"/>
                <a:ea typeface="华文楷体" pitchFamily="2" charset="-122"/>
              </a:rPr>
              <a:t>序列标注模型</a:t>
            </a:r>
            <a:endParaRPr lang="en-US" altLang="zh-CN" sz="3200" dirty="0">
              <a:latin typeface="Times New Roman" panose="02020603050405020304" pitchFamily="18" charset="0"/>
              <a:ea typeface="华文楷体" pitchFamily="2" charset="-122"/>
            </a:endParaRPr>
          </a:p>
        </p:txBody>
      </p:sp>
      <p:grpSp>
        <p:nvGrpSpPr>
          <p:cNvPr id="7" name="组合 57"/>
          <p:cNvGrpSpPr>
            <a:grpSpLocks/>
          </p:cNvGrpSpPr>
          <p:nvPr/>
        </p:nvGrpSpPr>
        <p:grpSpPr bwMode="auto">
          <a:xfrm>
            <a:off x="457200" y="404813"/>
            <a:ext cx="7355160" cy="1008062"/>
            <a:chOff x="0" y="3"/>
            <a:chExt cx="4608513" cy="1007479"/>
          </a:xfrm>
        </p:grpSpPr>
        <p:sp>
          <p:nvSpPr>
            <p:cNvPr id="8" name="圆角矩形 7"/>
            <p:cNvSpPr/>
            <p:nvPr/>
          </p:nvSpPr>
          <p:spPr>
            <a:xfrm>
              <a:off x="0" y="3"/>
              <a:ext cx="4608513" cy="1007479"/>
            </a:xfrm>
            <a:prstGeom prst="roundRect">
              <a:avLst/>
            </a:prstGeom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圆角矩形 4"/>
            <p:cNvSpPr/>
            <p:nvPr/>
          </p:nvSpPr>
          <p:spPr>
            <a:xfrm>
              <a:off x="48830" y="49187"/>
              <a:ext cx="4510853" cy="9091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0" tIns="152400" rIns="152400" bIns="152400" spcCol="1270" anchor="ctr"/>
            <a:lstStyle/>
            <a:p>
              <a:pPr algn="ctr" defTabSz="17780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3600" b="1" dirty="0">
                  <a:latin typeface="Times New Roman" panose="02020603050405020304" pitchFamily="18" charset="0"/>
                  <a:ea typeface="华文楷体" pitchFamily="2" charset="-122"/>
                </a:rPr>
                <a:t>短语识别</a:t>
              </a:r>
              <a:endParaRPr lang="en-US" sz="3600" b="1" dirty="0">
                <a:latin typeface="Times New Roman" panose="02020603050405020304" pitchFamily="18" charset="0"/>
                <a:ea typeface="华文楷体" pitchFamily="2" charset="-122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-16202" y="6239053"/>
            <a:ext cx="91602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Pengfei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Liu,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Shafiq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Joty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Helen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Fine-grained opinion mining with recurrent neural networks and word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embeddings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 Proceedings of EMNLP2015.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523" y="2648040"/>
            <a:ext cx="5819048" cy="121904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613103" y="3769360"/>
            <a:ext cx="2362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SENNA </a:t>
            </a:r>
            <a:r>
              <a:rPr lang="en-US" altLang="zh-CN" dirty="0" err="1"/>
              <a:t>Embeddings</a:t>
            </a:r>
            <a:endParaRPr lang="en-US" altLang="zh-CN" dirty="0"/>
          </a:p>
          <a:p>
            <a:r>
              <a:rPr lang="en-US" altLang="zh-CN" dirty="0"/>
              <a:t>Google </a:t>
            </a:r>
            <a:r>
              <a:rPr lang="en-US" altLang="zh-CN" dirty="0" err="1"/>
              <a:t>embeddings</a:t>
            </a:r>
            <a:endParaRPr lang="en-US" altLang="zh-CN" dirty="0"/>
          </a:p>
          <a:p>
            <a:r>
              <a:rPr lang="en-US" altLang="zh-CN" dirty="0"/>
              <a:t>Amazon </a:t>
            </a:r>
            <a:r>
              <a:rPr lang="en-US" altLang="zh-CN" dirty="0" err="1"/>
              <a:t>Embeddings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6151" y="4147187"/>
            <a:ext cx="2885714" cy="17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11159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内容占位符 2"/>
          <p:cNvSpPr>
            <a:spLocks noGrp="1"/>
          </p:cNvSpPr>
          <p:nvPr>
            <p:ph idx="4294967295"/>
          </p:nvPr>
        </p:nvSpPr>
        <p:spPr>
          <a:xfrm>
            <a:off x="457200" y="1556792"/>
            <a:ext cx="8229600" cy="44116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zh-CN" altLang="en-US" sz="4000" dirty="0">
                <a:latin typeface="Times New Roman" panose="02020603050405020304" pitchFamily="18" charset="0"/>
                <a:ea typeface="华文楷体" pitchFamily="2" charset="-122"/>
              </a:rPr>
              <a:t>主要内容：</a:t>
            </a:r>
            <a:endParaRPr lang="en-US" altLang="zh-CN" sz="4000" dirty="0">
              <a:latin typeface="Times New Roman" panose="02020603050405020304" pitchFamily="18" charset="0"/>
              <a:ea typeface="华文楷体" pitchFamily="2" charset="-122"/>
            </a:endParaRPr>
          </a:p>
          <a:p>
            <a:pPr eaLnBrk="1" hangingPunct="1"/>
            <a:r>
              <a:rPr lang="zh-CN" altLang="en-US" sz="3600" dirty="0">
                <a:latin typeface="Times New Roman" panose="02020603050405020304" pitchFamily="18" charset="0"/>
                <a:ea typeface="华文楷体" pitchFamily="2" charset="-122"/>
              </a:rPr>
              <a:t>实体级别</a:t>
            </a:r>
            <a:endParaRPr lang="en-US" altLang="zh-CN" sz="3600" dirty="0">
              <a:latin typeface="Times New Roman" panose="02020603050405020304" pitchFamily="18" charset="0"/>
              <a:ea typeface="华文楷体" pitchFamily="2" charset="-122"/>
            </a:endParaRPr>
          </a:p>
          <a:p>
            <a:pPr eaLnBrk="1" hangingPunct="1"/>
            <a:r>
              <a:rPr lang="zh-CN" altLang="en-US" sz="3600" dirty="0">
                <a:latin typeface="Times New Roman" panose="02020603050405020304" pitchFamily="18" charset="0"/>
                <a:ea typeface="华文楷体" pitchFamily="2" charset="-122"/>
              </a:rPr>
              <a:t>属性级别</a:t>
            </a:r>
            <a:endParaRPr lang="en-US" altLang="zh-CN" sz="3600" dirty="0">
              <a:latin typeface="Times New Roman" panose="02020603050405020304" pitchFamily="18" charset="0"/>
              <a:ea typeface="华文楷体" pitchFamily="2" charset="-122"/>
            </a:endParaRPr>
          </a:p>
          <a:p>
            <a:pPr eaLnBrk="1" hangingPunct="1"/>
            <a:r>
              <a:rPr lang="zh-CN" altLang="en-US" sz="3600" dirty="0">
                <a:latin typeface="Times New Roman" panose="02020603050405020304" pitchFamily="18" charset="0"/>
                <a:ea typeface="华文楷体" pitchFamily="2" charset="-122"/>
              </a:rPr>
              <a:t>短语识别</a:t>
            </a:r>
            <a:endParaRPr lang="en-US" altLang="zh-CN" sz="3600" dirty="0">
              <a:latin typeface="Times New Roman" panose="02020603050405020304" pitchFamily="18" charset="0"/>
              <a:ea typeface="华文楷体" pitchFamily="2" charset="-122"/>
            </a:endParaRPr>
          </a:p>
          <a:p>
            <a:pPr eaLnBrk="1" hangingPunct="1"/>
            <a:r>
              <a:rPr lang="zh-CN" altLang="en-US" sz="3600" dirty="0">
                <a:latin typeface="Times New Roman" panose="02020603050405020304" pitchFamily="18" charset="0"/>
                <a:ea typeface="华文楷体" pitchFamily="2" charset="-122"/>
              </a:rPr>
              <a:t>立场检测</a:t>
            </a:r>
            <a:endParaRPr lang="en-US" altLang="zh-CN" sz="3600" dirty="0">
              <a:latin typeface="Times New Roman" panose="02020603050405020304" pitchFamily="18" charset="0"/>
              <a:ea typeface="华文楷体" pitchFamily="2" charset="-122"/>
            </a:endParaRPr>
          </a:p>
          <a:p>
            <a:pPr eaLnBrk="1" hangingPunct="1"/>
            <a:endParaRPr lang="en-US" altLang="zh-CN" sz="3200" dirty="0">
              <a:latin typeface="Times New Roman" panose="02020603050405020304" pitchFamily="18" charset="0"/>
              <a:ea typeface="华文楷体" pitchFamily="2" charset="-122"/>
            </a:endParaRPr>
          </a:p>
        </p:txBody>
      </p:sp>
      <p:grpSp>
        <p:nvGrpSpPr>
          <p:cNvPr id="7" name="组合 57"/>
          <p:cNvGrpSpPr>
            <a:grpSpLocks/>
          </p:cNvGrpSpPr>
          <p:nvPr/>
        </p:nvGrpSpPr>
        <p:grpSpPr bwMode="auto">
          <a:xfrm>
            <a:off x="457200" y="404813"/>
            <a:ext cx="7355160" cy="1008062"/>
            <a:chOff x="0" y="3"/>
            <a:chExt cx="4608513" cy="1007479"/>
          </a:xfrm>
        </p:grpSpPr>
        <p:sp>
          <p:nvSpPr>
            <p:cNvPr id="8" name="圆角矩形 7"/>
            <p:cNvSpPr/>
            <p:nvPr/>
          </p:nvSpPr>
          <p:spPr>
            <a:xfrm>
              <a:off x="0" y="3"/>
              <a:ext cx="4608513" cy="1007479"/>
            </a:xfrm>
            <a:prstGeom prst="roundRect">
              <a:avLst/>
            </a:prstGeom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圆角矩形 4"/>
            <p:cNvSpPr/>
            <p:nvPr/>
          </p:nvSpPr>
          <p:spPr>
            <a:xfrm>
              <a:off x="48830" y="49187"/>
              <a:ext cx="4510853" cy="9091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0" tIns="152400" rIns="152400" bIns="152400" spcCol="1270" anchor="ctr"/>
            <a:lstStyle/>
            <a:p>
              <a:pPr algn="ctr" defTabSz="17780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3600" b="1" dirty="0">
                  <a:latin typeface="Times New Roman" panose="02020603050405020304" pitchFamily="18" charset="0"/>
                  <a:ea typeface="华文楷体" pitchFamily="2" charset="-122"/>
                </a:rPr>
                <a:t>细粒度的情感分析</a:t>
              </a:r>
              <a:endParaRPr lang="en-US" sz="3600" b="1" dirty="0">
                <a:latin typeface="Times New Roman" panose="02020603050405020304" pitchFamily="18" charset="0"/>
                <a:ea typeface="华文楷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431163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内容占位符 2"/>
          <p:cNvSpPr>
            <a:spLocks noGrp="1"/>
          </p:cNvSpPr>
          <p:nvPr>
            <p:ph idx="4294967295"/>
          </p:nvPr>
        </p:nvSpPr>
        <p:spPr>
          <a:xfrm>
            <a:off x="457200" y="1556792"/>
            <a:ext cx="8229600" cy="4411662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zh-CN" sz="3200" b="0" dirty="0">
              <a:latin typeface="Times New Roman" panose="02020603050405020304" pitchFamily="18" charset="0"/>
              <a:ea typeface="华文楷体" pitchFamily="2" charset="-122"/>
            </a:endParaRPr>
          </a:p>
          <a:p>
            <a:pPr marL="0" indent="0" eaLnBrk="1" hangingPunct="1">
              <a:buNone/>
            </a:pPr>
            <a:r>
              <a:rPr lang="zh-CN" altLang="en-US" sz="3200" b="0" dirty="0">
                <a:latin typeface="Times New Roman" panose="02020603050405020304" pitchFamily="18" charset="0"/>
                <a:ea typeface="华文楷体" pitchFamily="2" charset="-122"/>
              </a:rPr>
              <a:t>主题：俄罗斯在叙利亚的反恐行动</a:t>
            </a:r>
            <a:endParaRPr lang="en-US" altLang="zh-CN" sz="3200" b="0" dirty="0">
              <a:latin typeface="Times New Roman" panose="02020603050405020304" pitchFamily="18" charset="0"/>
              <a:ea typeface="华文楷体" pitchFamily="2" charset="-122"/>
            </a:endParaRPr>
          </a:p>
          <a:p>
            <a:pPr marL="0" indent="0" eaLnBrk="1" hangingPunct="1">
              <a:buNone/>
            </a:pPr>
            <a:r>
              <a:rPr lang="zh-CN" altLang="en-US" sz="3200" b="0" dirty="0">
                <a:latin typeface="Times New Roman" panose="02020603050405020304" pitchFamily="18" charset="0"/>
                <a:ea typeface="华文楷体" pitchFamily="2" charset="-122"/>
              </a:rPr>
              <a:t>    俄罗斯总是被美国战略欺骗。      </a:t>
            </a:r>
            <a:r>
              <a:rPr lang="zh-CN" altLang="en-US" sz="3200" dirty="0">
                <a:solidFill>
                  <a:srgbClr val="00B050"/>
                </a:solidFill>
                <a:latin typeface="Times New Roman" panose="02020603050405020304" pitchFamily="18" charset="0"/>
                <a:ea typeface="华文楷体" pitchFamily="2" charset="-122"/>
              </a:rPr>
              <a:t>反对</a:t>
            </a:r>
            <a:endParaRPr lang="en-US" altLang="zh-CN" sz="3200" dirty="0">
              <a:solidFill>
                <a:srgbClr val="00B050"/>
              </a:solidFill>
              <a:latin typeface="Times New Roman" panose="02020603050405020304" pitchFamily="18" charset="0"/>
              <a:ea typeface="华文楷体" pitchFamily="2" charset="-122"/>
            </a:endParaRPr>
          </a:p>
          <a:p>
            <a:pPr marL="0" indent="0" eaLnBrk="1" hangingPunct="1">
              <a:buNone/>
            </a:pPr>
            <a:r>
              <a:rPr lang="zh-CN" altLang="en-US" sz="3200" b="0" dirty="0">
                <a:latin typeface="Times New Roman" panose="02020603050405020304" pitchFamily="18" charset="0"/>
                <a:ea typeface="华文楷体" pitchFamily="2" charset="-122"/>
              </a:rPr>
              <a:t>    俄罗斯将反恐进行到底</a:t>
            </a:r>
            <a:r>
              <a:rPr lang="en-US" altLang="zh-CN" sz="3200" b="0" dirty="0">
                <a:latin typeface="Times New Roman" panose="02020603050405020304" pitchFamily="18" charset="0"/>
                <a:ea typeface="华文楷体" pitchFamily="2" charset="-122"/>
              </a:rPr>
              <a:t>!                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华文楷体" pitchFamily="2" charset="-122"/>
              </a:rPr>
              <a:t>支持</a:t>
            </a:r>
            <a:endParaRPr lang="en-US" altLang="zh-CN" sz="3200" dirty="0">
              <a:solidFill>
                <a:srgbClr val="FF0000"/>
              </a:solidFill>
              <a:latin typeface="Times New Roman" panose="02020603050405020304" pitchFamily="18" charset="0"/>
              <a:ea typeface="华文楷体" pitchFamily="2" charset="-122"/>
            </a:endParaRPr>
          </a:p>
          <a:p>
            <a:pPr marL="0" indent="0" eaLnBrk="1" hangingPunct="1">
              <a:buNone/>
            </a:pPr>
            <a:endParaRPr lang="en-US" altLang="zh-CN" sz="3200" b="0" dirty="0">
              <a:latin typeface="Times New Roman" panose="02020603050405020304" pitchFamily="18" charset="0"/>
              <a:ea typeface="华文楷体" pitchFamily="2" charset="-122"/>
            </a:endParaRPr>
          </a:p>
        </p:txBody>
      </p:sp>
      <p:grpSp>
        <p:nvGrpSpPr>
          <p:cNvPr id="7" name="组合 57"/>
          <p:cNvGrpSpPr>
            <a:grpSpLocks/>
          </p:cNvGrpSpPr>
          <p:nvPr/>
        </p:nvGrpSpPr>
        <p:grpSpPr bwMode="auto">
          <a:xfrm>
            <a:off x="457200" y="404813"/>
            <a:ext cx="7355160" cy="1008062"/>
            <a:chOff x="0" y="3"/>
            <a:chExt cx="4608513" cy="1007479"/>
          </a:xfrm>
        </p:grpSpPr>
        <p:sp>
          <p:nvSpPr>
            <p:cNvPr id="8" name="圆角矩形 7"/>
            <p:cNvSpPr/>
            <p:nvPr/>
          </p:nvSpPr>
          <p:spPr>
            <a:xfrm>
              <a:off x="0" y="3"/>
              <a:ext cx="4608513" cy="1007479"/>
            </a:xfrm>
            <a:prstGeom prst="roundRect">
              <a:avLst/>
            </a:prstGeom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圆角矩形 4"/>
            <p:cNvSpPr/>
            <p:nvPr/>
          </p:nvSpPr>
          <p:spPr>
            <a:xfrm>
              <a:off x="48830" y="49187"/>
              <a:ext cx="4510853" cy="9091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0" tIns="152400" rIns="152400" bIns="152400" spcCol="1270" anchor="ctr"/>
            <a:lstStyle/>
            <a:p>
              <a:pPr algn="ctr" defTabSz="17780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3600" b="1" dirty="0">
                  <a:latin typeface="Times New Roman" panose="02020603050405020304" pitchFamily="18" charset="0"/>
                  <a:ea typeface="华文楷体" pitchFamily="2" charset="-122"/>
                </a:rPr>
                <a:t>立场检测</a:t>
              </a:r>
              <a:endParaRPr lang="en-US" altLang="zh-CN" sz="3600" b="1" dirty="0">
                <a:latin typeface="Times New Roman" panose="02020603050405020304" pitchFamily="18" charset="0"/>
                <a:ea typeface="华文楷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89468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7"/>
          <p:cNvGrpSpPr>
            <a:grpSpLocks/>
          </p:cNvGrpSpPr>
          <p:nvPr/>
        </p:nvGrpSpPr>
        <p:grpSpPr bwMode="auto">
          <a:xfrm>
            <a:off x="457200" y="404813"/>
            <a:ext cx="7355160" cy="1008062"/>
            <a:chOff x="0" y="3"/>
            <a:chExt cx="4608513" cy="1007479"/>
          </a:xfrm>
        </p:grpSpPr>
        <p:sp>
          <p:nvSpPr>
            <p:cNvPr id="3" name="圆角矩形 2"/>
            <p:cNvSpPr/>
            <p:nvPr/>
          </p:nvSpPr>
          <p:spPr>
            <a:xfrm>
              <a:off x="0" y="3"/>
              <a:ext cx="4608513" cy="1007479"/>
            </a:xfrm>
            <a:prstGeom prst="roundRect">
              <a:avLst/>
            </a:prstGeom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圆角矩形 4"/>
            <p:cNvSpPr/>
            <p:nvPr/>
          </p:nvSpPr>
          <p:spPr>
            <a:xfrm>
              <a:off x="48830" y="49187"/>
              <a:ext cx="4510853" cy="9091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0" tIns="152400" rIns="152400" bIns="152400" spcCol="1270" anchor="ctr"/>
            <a:lstStyle/>
            <a:p>
              <a:pPr algn="ctr" defTabSz="17780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3600" b="1" dirty="0">
                  <a:latin typeface="Times New Roman" panose="02020603050405020304" pitchFamily="18" charset="0"/>
                  <a:ea typeface="华文楷体" pitchFamily="2" charset="-122"/>
                </a:rPr>
                <a:t>立场检测</a:t>
              </a:r>
              <a:endParaRPr lang="en-US" sz="3600" b="1" dirty="0">
                <a:latin typeface="Times New Roman" panose="02020603050405020304" pitchFamily="18" charset="0"/>
                <a:ea typeface="华文楷体" pitchFamily="2" charset="-122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2522" y="2146896"/>
            <a:ext cx="5961905" cy="154285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2522" y="3689753"/>
            <a:ext cx="5809524" cy="2200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57200" y="1487498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eaLnBrk="1" hangingPunct="1">
              <a:buNone/>
            </a:pPr>
            <a:r>
              <a:rPr lang="zh-CN" altLang="en-US" sz="3200" dirty="0">
                <a:latin typeface="Times New Roman" panose="02020603050405020304" pitchFamily="18" charset="0"/>
                <a:ea typeface="华文楷体" pitchFamily="2" charset="-122"/>
              </a:rPr>
              <a:t>卷积神经网络</a:t>
            </a:r>
            <a:endParaRPr lang="en-US" altLang="zh-CN" sz="3200" dirty="0">
              <a:latin typeface="Times New Roman" panose="02020603050405020304" pitchFamily="18" charset="0"/>
              <a:ea typeface="华文楷体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-16202" y="5933544"/>
            <a:ext cx="91602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Prashanth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Vijayaraghavan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Ivan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Sysoev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Soroush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Vosoughi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Deb Roy.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DeepStance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SemEval-2016 Task 6: Detecting Stance in Tweets Using Character and Word-Level CNNs. In Proceedings of SemEval2016.</a:t>
            </a:r>
          </a:p>
        </p:txBody>
      </p:sp>
    </p:spTree>
    <p:extLst>
      <p:ext uri="{BB962C8B-B14F-4D97-AF65-F5344CB8AC3E}">
        <p14:creationId xmlns:p14="http://schemas.microsoft.com/office/powerpoint/2010/main" val="376791696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1892176"/>
            <a:ext cx="4161905" cy="3619048"/>
          </a:xfrm>
          <a:prstGeom prst="rect">
            <a:avLst/>
          </a:prstGeom>
        </p:spPr>
      </p:pic>
      <p:grpSp>
        <p:nvGrpSpPr>
          <p:cNvPr id="4" name="组合 57"/>
          <p:cNvGrpSpPr>
            <a:grpSpLocks/>
          </p:cNvGrpSpPr>
          <p:nvPr/>
        </p:nvGrpSpPr>
        <p:grpSpPr bwMode="auto">
          <a:xfrm>
            <a:off x="457200" y="404813"/>
            <a:ext cx="7355160" cy="1008062"/>
            <a:chOff x="0" y="3"/>
            <a:chExt cx="4608513" cy="1007479"/>
          </a:xfrm>
        </p:grpSpPr>
        <p:sp>
          <p:nvSpPr>
            <p:cNvPr id="5" name="圆角矩形 4"/>
            <p:cNvSpPr/>
            <p:nvPr/>
          </p:nvSpPr>
          <p:spPr>
            <a:xfrm>
              <a:off x="0" y="3"/>
              <a:ext cx="4608513" cy="1007479"/>
            </a:xfrm>
            <a:prstGeom prst="roundRect">
              <a:avLst/>
            </a:prstGeom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圆角矩形 4"/>
            <p:cNvSpPr/>
            <p:nvPr/>
          </p:nvSpPr>
          <p:spPr>
            <a:xfrm>
              <a:off x="48830" y="49187"/>
              <a:ext cx="4510853" cy="9091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0" tIns="152400" rIns="152400" bIns="152400" spcCol="1270" anchor="ctr"/>
            <a:lstStyle/>
            <a:p>
              <a:pPr algn="ctr" defTabSz="17780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3600" b="1" dirty="0">
                  <a:latin typeface="Times New Roman" panose="02020603050405020304" pitchFamily="18" charset="0"/>
                  <a:ea typeface="华文楷体" pitchFamily="2" charset="-122"/>
                </a:rPr>
                <a:t>立场检测</a:t>
              </a:r>
              <a:endParaRPr lang="en-US" sz="3600" b="1" dirty="0">
                <a:latin typeface="Times New Roman" panose="02020603050405020304" pitchFamily="18" charset="0"/>
                <a:ea typeface="华文楷体" pitchFamily="2" charset="-122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179512" y="6211093"/>
            <a:ext cx="8964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Zarrella</a:t>
            </a:r>
            <a:r>
              <a:rPr lang="en-US" altLang="zh-CN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 and Marsh A. MITRE.  Transfer Learning for Stance Detection.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 Proceedings of  </a:t>
            </a:r>
            <a:r>
              <a:rPr lang="en-US" altLang="zh-CN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SemEval-2016.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57200" y="1460510"/>
            <a:ext cx="3524692" cy="604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zh-CN" altLang="en-US" sz="3200" dirty="0">
                <a:latin typeface="Times New Roman" panose="02020603050405020304" pitchFamily="18" charset="0"/>
                <a:ea typeface="华文楷体" pitchFamily="2" charset="-122"/>
              </a:rPr>
              <a:t>循环神经网络</a:t>
            </a:r>
            <a:endParaRPr lang="en-US" altLang="zh-CN" sz="3200" dirty="0">
              <a:latin typeface="Times New Roman" panose="02020603050405020304" pitchFamily="18" charset="0"/>
              <a:ea typeface="华文楷体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444208" y="3933056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word2vec; word2phrase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6516216" y="313167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主题分类的方式</a:t>
            </a:r>
          </a:p>
        </p:txBody>
      </p:sp>
    </p:spTree>
    <p:extLst>
      <p:ext uri="{BB962C8B-B14F-4D97-AF65-F5344CB8AC3E}">
        <p14:creationId xmlns:p14="http://schemas.microsoft.com/office/powerpoint/2010/main" val="113871041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57"/>
          <p:cNvGrpSpPr>
            <a:grpSpLocks/>
          </p:cNvGrpSpPr>
          <p:nvPr/>
        </p:nvGrpSpPr>
        <p:grpSpPr bwMode="auto">
          <a:xfrm>
            <a:off x="457200" y="404813"/>
            <a:ext cx="7355160" cy="1008062"/>
            <a:chOff x="0" y="3"/>
            <a:chExt cx="4608513" cy="1007479"/>
          </a:xfrm>
        </p:grpSpPr>
        <p:sp>
          <p:nvSpPr>
            <p:cNvPr id="5" name="圆角矩形 4"/>
            <p:cNvSpPr/>
            <p:nvPr/>
          </p:nvSpPr>
          <p:spPr>
            <a:xfrm>
              <a:off x="0" y="3"/>
              <a:ext cx="4608513" cy="1007479"/>
            </a:xfrm>
            <a:prstGeom prst="roundRect">
              <a:avLst/>
            </a:prstGeom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圆角矩形 4"/>
            <p:cNvSpPr/>
            <p:nvPr/>
          </p:nvSpPr>
          <p:spPr>
            <a:xfrm>
              <a:off x="48830" y="49187"/>
              <a:ext cx="4510853" cy="9091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0" tIns="152400" rIns="152400" bIns="152400" spcCol="1270" anchor="ctr"/>
            <a:lstStyle/>
            <a:p>
              <a:pPr algn="ctr" defTabSz="17780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3600" b="1" dirty="0">
                  <a:latin typeface="Times New Roman" panose="02020603050405020304" pitchFamily="18" charset="0"/>
                  <a:ea typeface="华文楷体" pitchFamily="2" charset="-122"/>
                </a:rPr>
                <a:t>立场检测</a:t>
              </a:r>
              <a:endParaRPr lang="en-US" sz="3600" b="1" dirty="0">
                <a:latin typeface="Times New Roman" panose="02020603050405020304" pitchFamily="18" charset="0"/>
                <a:ea typeface="华文楷体" pitchFamily="2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251520" y="6183317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Augenstein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I,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Rocktäschel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T, Vlachos A, and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Bontcheva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K. Stance Detection with Bidirectional Conditional Encoding. In Proceedings of EMNLP2016.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2636912"/>
            <a:ext cx="4961905" cy="2504762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457200" y="1462087"/>
            <a:ext cx="20986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eaLnBrk="1" hangingPunct="1">
              <a:buNone/>
            </a:pPr>
            <a:r>
              <a:rPr lang="zh-CN" altLang="en-US" sz="3200" dirty="0">
                <a:latin typeface="Times New Roman" panose="02020603050405020304" pitchFamily="18" charset="0"/>
                <a:ea typeface="华文楷体" pitchFamily="2" charset="-122"/>
              </a:rPr>
              <a:t>双向</a:t>
            </a:r>
            <a:r>
              <a:rPr lang="en-US" altLang="zh-CN" sz="3200" dirty="0">
                <a:latin typeface="Times New Roman" panose="02020603050405020304" pitchFamily="18" charset="0"/>
                <a:ea typeface="华文楷体" pitchFamily="2" charset="-122"/>
              </a:rPr>
              <a:t>LSTM</a:t>
            </a:r>
          </a:p>
        </p:txBody>
      </p:sp>
    </p:spTree>
    <p:extLst>
      <p:ext uri="{BB962C8B-B14F-4D97-AF65-F5344CB8AC3E}">
        <p14:creationId xmlns:p14="http://schemas.microsoft.com/office/powerpoint/2010/main" val="380845443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2771800" y="2708920"/>
            <a:ext cx="3384376" cy="158417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solidFill>
                  <a:srgbClr val="7030A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Q/A?</a:t>
            </a:r>
          </a:p>
          <a:p>
            <a:pPr algn="ctr"/>
            <a:r>
              <a:rPr lang="en-US" altLang="zh-CN" sz="4000" b="1" dirty="0">
                <a:solidFill>
                  <a:srgbClr val="7030A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4058815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内容占位符 2"/>
          <p:cNvSpPr>
            <a:spLocks noGrp="1"/>
          </p:cNvSpPr>
          <p:nvPr>
            <p:ph idx="4294967295"/>
          </p:nvPr>
        </p:nvSpPr>
        <p:spPr>
          <a:xfrm>
            <a:off x="457200" y="1556792"/>
            <a:ext cx="8229600" cy="44116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zh-CN" altLang="en-US" sz="3600" dirty="0">
                <a:latin typeface="Times New Roman" panose="02020603050405020304" pitchFamily="18" charset="0"/>
                <a:ea typeface="华文楷体" pitchFamily="2" charset="-122"/>
              </a:rPr>
              <a:t>最基本的卷积神经网络</a:t>
            </a:r>
            <a:r>
              <a:rPr lang="en-US" altLang="zh-CN" sz="3600" dirty="0">
                <a:latin typeface="Times New Roman" panose="02020603050405020304" pitchFamily="18" charset="0"/>
                <a:ea typeface="华文楷体" pitchFamily="2" charset="-122"/>
              </a:rPr>
              <a:t>(CNN)</a:t>
            </a:r>
          </a:p>
          <a:p>
            <a:pPr marL="0" indent="0" eaLnBrk="1" hangingPunct="1">
              <a:buNone/>
            </a:pPr>
            <a:endParaRPr lang="en-US" altLang="zh-CN" sz="3600" dirty="0">
              <a:solidFill>
                <a:schemeClr val="tx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7" name="组合 57"/>
          <p:cNvGrpSpPr>
            <a:grpSpLocks/>
          </p:cNvGrpSpPr>
          <p:nvPr/>
        </p:nvGrpSpPr>
        <p:grpSpPr bwMode="auto">
          <a:xfrm>
            <a:off x="457200" y="404813"/>
            <a:ext cx="7355160" cy="1008062"/>
            <a:chOff x="0" y="3"/>
            <a:chExt cx="4608513" cy="1007479"/>
          </a:xfrm>
        </p:grpSpPr>
        <p:sp>
          <p:nvSpPr>
            <p:cNvPr id="8" name="圆角矩形 7"/>
            <p:cNvSpPr/>
            <p:nvPr/>
          </p:nvSpPr>
          <p:spPr>
            <a:xfrm>
              <a:off x="0" y="3"/>
              <a:ext cx="4608513" cy="1007479"/>
            </a:xfrm>
            <a:prstGeom prst="roundRect">
              <a:avLst/>
            </a:prstGeom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圆角矩形 4"/>
            <p:cNvSpPr/>
            <p:nvPr/>
          </p:nvSpPr>
          <p:spPr>
            <a:xfrm>
              <a:off x="48830" y="49187"/>
              <a:ext cx="4510853" cy="9091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0" tIns="152400" rIns="152400" bIns="152400" spcCol="1270" anchor="ctr"/>
            <a:lstStyle/>
            <a:p>
              <a:pPr algn="ctr" defTabSz="17780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3600" b="1" dirty="0">
                  <a:latin typeface="Times New Roman" panose="02020603050405020304" pitchFamily="18" charset="0"/>
                  <a:ea typeface="华文楷体" pitchFamily="2" charset="-122"/>
                </a:rPr>
                <a:t>句子表示</a:t>
              </a:r>
              <a:endParaRPr lang="en-US" sz="3600" b="1" dirty="0">
                <a:latin typeface="Times New Roman" panose="02020603050405020304" pitchFamily="18" charset="0"/>
                <a:ea typeface="华文楷体" pitchFamily="2" charset="-122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-16202" y="6239053"/>
            <a:ext cx="91602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Ronan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Collobert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Jason Weston, Leon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Bottou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Michael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Karlen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Koray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Kavukcuoglu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Pavel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Kuksa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Natural language processing (almost) from scratch. JMLR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2011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2204864"/>
            <a:ext cx="3456384" cy="402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075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内容占位符 2"/>
          <p:cNvSpPr>
            <a:spLocks noGrp="1"/>
          </p:cNvSpPr>
          <p:nvPr>
            <p:ph idx="4294967295"/>
          </p:nvPr>
        </p:nvSpPr>
        <p:spPr>
          <a:xfrm>
            <a:off x="457200" y="1556792"/>
            <a:ext cx="8229600" cy="44116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zh-CN" sz="3600" dirty="0">
                <a:latin typeface="Times New Roman" panose="02020603050405020304" pitchFamily="18" charset="0"/>
                <a:ea typeface="华文楷体" pitchFamily="2" charset="-122"/>
              </a:rPr>
              <a:t>k-max pooling</a:t>
            </a:r>
          </a:p>
          <a:p>
            <a:pPr marL="0" indent="0" eaLnBrk="1" hangingPunct="1">
              <a:buNone/>
            </a:pPr>
            <a:endParaRPr lang="en-US" altLang="zh-CN" sz="3600" dirty="0">
              <a:solidFill>
                <a:schemeClr val="tx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7" name="组合 57"/>
          <p:cNvGrpSpPr>
            <a:grpSpLocks/>
          </p:cNvGrpSpPr>
          <p:nvPr/>
        </p:nvGrpSpPr>
        <p:grpSpPr bwMode="auto">
          <a:xfrm>
            <a:off x="457200" y="404813"/>
            <a:ext cx="7355160" cy="1008062"/>
            <a:chOff x="0" y="3"/>
            <a:chExt cx="4608513" cy="1007479"/>
          </a:xfrm>
        </p:grpSpPr>
        <p:sp>
          <p:nvSpPr>
            <p:cNvPr id="8" name="圆角矩形 7"/>
            <p:cNvSpPr/>
            <p:nvPr/>
          </p:nvSpPr>
          <p:spPr>
            <a:xfrm>
              <a:off x="0" y="3"/>
              <a:ext cx="4608513" cy="1007479"/>
            </a:xfrm>
            <a:prstGeom prst="roundRect">
              <a:avLst/>
            </a:prstGeom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圆角矩形 4"/>
            <p:cNvSpPr/>
            <p:nvPr/>
          </p:nvSpPr>
          <p:spPr>
            <a:xfrm>
              <a:off x="48830" y="49187"/>
              <a:ext cx="4510853" cy="9091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0" tIns="152400" rIns="152400" bIns="152400" spcCol="1270" anchor="ctr"/>
            <a:lstStyle/>
            <a:p>
              <a:pPr algn="ctr" defTabSz="17780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3600" b="1" dirty="0">
                  <a:latin typeface="Times New Roman" panose="02020603050405020304" pitchFamily="18" charset="0"/>
                  <a:ea typeface="华文楷体" pitchFamily="2" charset="-122"/>
                </a:rPr>
                <a:t>句子表示</a:t>
              </a:r>
              <a:endParaRPr lang="en-US" sz="3600" b="1" dirty="0">
                <a:latin typeface="Times New Roman" panose="02020603050405020304" pitchFamily="18" charset="0"/>
                <a:ea typeface="华文楷体" pitchFamily="2" charset="-122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-16202" y="6239053"/>
            <a:ext cx="91602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Nal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Kalchbrenner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Edward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Grefenstette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Phil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Blunsom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 convolutional neural network for modelling sentences. In Proceedings of ACL 2014.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2386672"/>
            <a:ext cx="5103348" cy="371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901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内容占位符 2"/>
          <p:cNvSpPr>
            <a:spLocks noGrp="1"/>
          </p:cNvSpPr>
          <p:nvPr>
            <p:ph idx="4294967295"/>
          </p:nvPr>
        </p:nvSpPr>
        <p:spPr>
          <a:xfrm>
            <a:off x="457200" y="1556792"/>
            <a:ext cx="8229600" cy="44116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zh-CN" altLang="en-US" sz="3600" dirty="0">
                <a:latin typeface="Times New Roman" panose="02020603050405020304" pitchFamily="18" charset="0"/>
                <a:ea typeface="华文楷体" pitchFamily="2" charset="-122"/>
              </a:rPr>
              <a:t>动态</a:t>
            </a:r>
            <a:r>
              <a:rPr lang="en-US" altLang="zh-CN" sz="3600" dirty="0">
                <a:latin typeface="Times New Roman" panose="02020603050405020304" pitchFamily="18" charset="0"/>
                <a:ea typeface="华文楷体" pitchFamily="2" charset="-122"/>
              </a:rPr>
              <a:t>k-max pooling</a:t>
            </a:r>
          </a:p>
          <a:p>
            <a:pPr marL="0" indent="0" eaLnBrk="1" hangingPunct="1">
              <a:buNone/>
            </a:pPr>
            <a:endParaRPr lang="en-US" altLang="zh-CN" sz="3600" dirty="0">
              <a:solidFill>
                <a:schemeClr val="tx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7" name="组合 57"/>
          <p:cNvGrpSpPr>
            <a:grpSpLocks/>
          </p:cNvGrpSpPr>
          <p:nvPr/>
        </p:nvGrpSpPr>
        <p:grpSpPr bwMode="auto">
          <a:xfrm>
            <a:off x="457200" y="404813"/>
            <a:ext cx="7355160" cy="1008062"/>
            <a:chOff x="0" y="3"/>
            <a:chExt cx="4608513" cy="1007479"/>
          </a:xfrm>
        </p:grpSpPr>
        <p:sp>
          <p:nvSpPr>
            <p:cNvPr id="8" name="圆角矩形 7"/>
            <p:cNvSpPr/>
            <p:nvPr/>
          </p:nvSpPr>
          <p:spPr>
            <a:xfrm>
              <a:off x="0" y="3"/>
              <a:ext cx="4608513" cy="1007479"/>
            </a:xfrm>
            <a:prstGeom prst="roundRect">
              <a:avLst/>
            </a:prstGeom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圆角矩形 4"/>
            <p:cNvSpPr/>
            <p:nvPr/>
          </p:nvSpPr>
          <p:spPr>
            <a:xfrm>
              <a:off x="48830" y="49187"/>
              <a:ext cx="4510853" cy="9091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0" tIns="152400" rIns="152400" bIns="152400" spcCol="1270" anchor="ctr"/>
            <a:lstStyle/>
            <a:p>
              <a:pPr algn="ctr" defTabSz="17780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3600" b="1" dirty="0">
                  <a:latin typeface="Times New Roman" panose="02020603050405020304" pitchFamily="18" charset="0"/>
                  <a:ea typeface="华文楷体" pitchFamily="2" charset="-122"/>
                </a:rPr>
                <a:t>句子表示</a:t>
              </a:r>
              <a:endParaRPr lang="en-US" sz="3600" b="1" dirty="0">
                <a:latin typeface="Times New Roman" panose="02020603050405020304" pitchFamily="18" charset="0"/>
                <a:ea typeface="华文楷体" pitchFamily="2" charset="-122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-16202" y="6239053"/>
            <a:ext cx="91602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Nal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Kalchbrenner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Edward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Grefenstette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Phil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Blunsom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 convolutional neural network for modelling sentences. In Proceedings of ACL 2014.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626" y="2598372"/>
            <a:ext cx="3611981" cy="263082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2878" y="2708920"/>
            <a:ext cx="2463458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121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内容占位符 2"/>
          <p:cNvSpPr>
            <a:spLocks noGrp="1"/>
          </p:cNvSpPr>
          <p:nvPr>
            <p:ph idx="4294967295"/>
          </p:nvPr>
        </p:nvSpPr>
        <p:spPr>
          <a:xfrm>
            <a:off x="457200" y="1556792"/>
            <a:ext cx="8229600" cy="44116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zh-CN" altLang="en-US" sz="3600" dirty="0">
                <a:latin typeface="Times New Roman" panose="02020603050405020304" pitchFamily="18" charset="0"/>
                <a:ea typeface="华文楷体" pitchFamily="2" charset="-122"/>
              </a:rPr>
              <a:t>多层卷积神经网络</a:t>
            </a:r>
            <a:r>
              <a:rPr lang="en-US" altLang="zh-CN" sz="3600" dirty="0">
                <a:latin typeface="Times New Roman" panose="02020603050405020304" pitchFamily="18" charset="0"/>
                <a:ea typeface="华文楷体" pitchFamily="2" charset="-122"/>
              </a:rPr>
              <a:t>(CNN)</a:t>
            </a:r>
          </a:p>
          <a:p>
            <a:pPr marL="0" indent="0" eaLnBrk="1" hangingPunct="1">
              <a:buNone/>
            </a:pPr>
            <a:endParaRPr lang="en-US" altLang="zh-CN" sz="3600" dirty="0">
              <a:solidFill>
                <a:schemeClr val="tx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7" name="组合 57"/>
          <p:cNvGrpSpPr>
            <a:grpSpLocks/>
          </p:cNvGrpSpPr>
          <p:nvPr/>
        </p:nvGrpSpPr>
        <p:grpSpPr bwMode="auto">
          <a:xfrm>
            <a:off x="457200" y="404813"/>
            <a:ext cx="7355160" cy="1008062"/>
            <a:chOff x="0" y="3"/>
            <a:chExt cx="4608513" cy="1007479"/>
          </a:xfrm>
        </p:grpSpPr>
        <p:sp>
          <p:nvSpPr>
            <p:cNvPr id="8" name="圆角矩形 7"/>
            <p:cNvSpPr/>
            <p:nvPr/>
          </p:nvSpPr>
          <p:spPr>
            <a:xfrm>
              <a:off x="0" y="3"/>
              <a:ext cx="4608513" cy="1007479"/>
            </a:xfrm>
            <a:prstGeom prst="roundRect">
              <a:avLst/>
            </a:prstGeom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圆角矩形 4"/>
            <p:cNvSpPr/>
            <p:nvPr/>
          </p:nvSpPr>
          <p:spPr>
            <a:xfrm>
              <a:off x="48830" y="49187"/>
              <a:ext cx="4510853" cy="9091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0" tIns="152400" rIns="152400" bIns="152400" spcCol="1270" anchor="ctr"/>
            <a:lstStyle/>
            <a:p>
              <a:pPr algn="ctr" defTabSz="17780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3600" b="1" dirty="0">
                  <a:latin typeface="Times New Roman" panose="02020603050405020304" pitchFamily="18" charset="0"/>
                  <a:ea typeface="华文楷体" pitchFamily="2" charset="-122"/>
                </a:rPr>
                <a:t>句子表示</a:t>
              </a:r>
              <a:endParaRPr lang="en-US" sz="3600" b="1" dirty="0">
                <a:latin typeface="Times New Roman" panose="02020603050405020304" pitchFamily="18" charset="0"/>
                <a:ea typeface="华文楷体" pitchFamily="2" charset="-122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-16202" y="6239053"/>
            <a:ext cx="91602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Nal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Kalchbrenner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Edward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Grefenstette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Phil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Blunsom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 convolutional neural network for modelling sentences. In Proceedings of ACL 2014.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2200795"/>
            <a:ext cx="2664296" cy="403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854878"/>
      </p:ext>
    </p:extLst>
  </p:cSld>
  <p:clrMapOvr>
    <a:masterClrMapping/>
  </p:clrMapOvr>
</p:sld>
</file>

<file path=ppt/theme/theme1.xml><?xml version="1.0" encoding="utf-8"?>
<a:theme xmlns:a="http://schemas.openxmlformats.org/drawingml/2006/main" name="1_Network">
  <a:themeElements>
    <a:clrScheme name="1_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1_Network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第10章  Simulink动态仿真集成环境</Template>
  <TotalTime>14201</TotalTime>
  <Words>2205</Words>
  <Application>Microsoft Office PowerPoint</Application>
  <PresentationFormat>全屏显示(4:3)</PresentationFormat>
  <Paragraphs>334</Paragraphs>
  <Slides>57</Slides>
  <Notes>55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57</vt:i4>
      </vt:variant>
    </vt:vector>
  </HeadingPairs>
  <TitlesOfParts>
    <vt:vector size="64" baseType="lpstr">
      <vt:lpstr>华文楷体</vt:lpstr>
      <vt:lpstr>宋体</vt:lpstr>
      <vt:lpstr>Arial</vt:lpstr>
      <vt:lpstr>Cambria Math</vt:lpstr>
      <vt:lpstr>Times New Roman</vt:lpstr>
      <vt:lpstr>Wingdings</vt:lpstr>
      <vt:lpstr>1_Network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第1章  MATLAB操作基础  1.1  MATLAB概述 1.2  MATLAB的运行环境与安装 1.3  MATLAB集成环境 1.4  MATLAB帮助系统</dc:title>
  <dc:creator>Brenden</dc:creator>
  <cp:lastModifiedBy>mszhang</cp:lastModifiedBy>
  <cp:revision>640</cp:revision>
  <cp:lastPrinted>2016-09-14T01:45:28Z</cp:lastPrinted>
  <dcterms:created xsi:type="dcterms:W3CDTF">2005-04-13T13:48:59Z</dcterms:created>
  <dcterms:modified xsi:type="dcterms:W3CDTF">2016-10-14T16:19:13Z</dcterms:modified>
</cp:coreProperties>
</file>