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64"/>
  </p:notesMasterIdLst>
  <p:handoutMasterIdLst>
    <p:handoutMasterId r:id="rId65"/>
  </p:handoutMasterIdLst>
  <p:sldIdLst>
    <p:sldId id="1005" r:id="rId2"/>
    <p:sldId id="921" r:id="rId3"/>
    <p:sldId id="1008" r:id="rId4"/>
    <p:sldId id="1009" r:id="rId5"/>
    <p:sldId id="1010" r:id="rId6"/>
    <p:sldId id="1063" r:id="rId7"/>
    <p:sldId id="1011" r:id="rId8"/>
    <p:sldId id="1012" r:id="rId9"/>
    <p:sldId id="1013" r:id="rId10"/>
    <p:sldId id="1064" r:id="rId11"/>
    <p:sldId id="1014" r:id="rId12"/>
    <p:sldId id="1015" r:id="rId13"/>
    <p:sldId id="1016" r:id="rId14"/>
    <p:sldId id="1017" r:id="rId15"/>
    <p:sldId id="1019" r:id="rId16"/>
    <p:sldId id="1018" r:id="rId17"/>
    <p:sldId id="1020" r:id="rId18"/>
    <p:sldId id="1033" r:id="rId19"/>
    <p:sldId id="1021" r:id="rId20"/>
    <p:sldId id="1023" r:id="rId21"/>
    <p:sldId id="1024" r:id="rId22"/>
    <p:sldId id="1022" r:id="rId23"/>
    <p:sldId id="1026" r:id="rId24"/>
    <p:sldId id="1065" r:id="rId25"/>
    <p:sldId id="1027" r:id="rId26"/>
    <p:sldId id="1028" r:id="rId27"/>
    <p:sldId id="1029" r:id="rId28"/>
    <p:sldId id="1030" r:id="rId29"/>
    <p:sldId id="1031" r:id="rId30"/>
    <p:sldId id="1032" r:id="rId31"/>
    <p:sldId id="1034" r:id="rId32"/>
    <p:sldId id="1035" r:id="rId33"/>
    <p:sldId id="1036" r:id="rId34"/>
    <p:sldId id="1037" r:id="rId35"/>
    <p:sldId id="1041" r:id="rId36"/>
    <p:sldId id="1042" r:id="rId37"/>
    <p:sldId id="1039" r:id="rId38"/>
    <p:sldId id="1043" r:id="rId39"/>
    <p:sldId id="1044" r:id="rId40"/>
    <p:sldId id="1045" r:id="rId41"/>
    <p:sldId id="1046" r:id="rId42"/>
    <p:sldId id="1047" r:id="rId43"/>
    <p:sldId id="1048" r:id="rId44"/>
    <p:sldId id="1049" r:id="rId45"/>
    <p:sldId id="1050" r:id="rId46"/>
    <p:sldId id="1051" r:id="rId47"/>
    <p:sldId id="1052" r:id="rId48"/>
    <p:sldId id="105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974" r:id="rId59"/>
    <p:sldId id="1067" r:id="rId60"/>
    <p:sldId id="1038" r:id="rId61"/>
    <p:sldId id="1068" r:id="rId62"/>
    <p:sldId id="1069" r:id="rId63"/>
  </p:sldIdLst>
  <p:sldSz cx="12192000" cy="6858000"/>
  <p:notesSz cx="675798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1082" autoAdjust="0"/>
  </p:normalViewPr>
  <p:slideViewPr>
    <p:cSldViewPr>
      <p:cViewPr varScale="1">
        <p:scale>
          <a:sx n="69" d="100"/>
          <a:sy n="69" d="100"/>
        </p:scale>
        <p:origin x="1902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97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39775"/>
            <a:ext cx="6580188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5287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66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144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828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25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5117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074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073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03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6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7702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5152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3299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6070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6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335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510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113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921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9701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523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0543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5263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616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0799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848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03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8148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5906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575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0307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973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3123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759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9035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1044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9252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2497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166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15787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12347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0411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293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4318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4154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0237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2963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17079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1682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6772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8511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5801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06622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57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95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406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01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22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5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96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74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00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7128" y="3414168"/>
            <a:ext cx="10410092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5"/>
            <a:ext cx="12192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EB3-48F0-4D8E-82E9-E9BD4E91E7A7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7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89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3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E01C-575F-422D-8597-72189CC9C000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3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92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7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04" y="2417391"/>
            <a:ext cx="9632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9: Objects and Classes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10081120" cy="4686300"/>
          </a:xfrm>
        </p:spPr>
        <p:txBody>
          <a:bodyPr/>
          <a:lstStyle/>
          <a:p>
            <a:r>
              <a:rPr lang="en-US" altLang="zh-CN" dirty="0"/>
              <a:t>Example: the adventure game (continued)</a:t>
            </a:r>
          </a:p>
          <a:p>
            <a:pPr lvl="1"/>
            <a:r>
              <a:rPr lang="en-US" altLang="zh-CN" dirty="0"/>
              <a:t>Any number of dragon objects can be created.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Each dragon can perform different functions independent of each other.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2418417"/>
            <a:ext cx="515374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C0F432A-5800-4F87-B151-B9838080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4149080"/>
            <a:ext cx="60204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95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690688"/>
            <a:ext cx="8915400" cy="4686300"/>
          </a:xfrm>
        </p:spPr>
        <p:txBody>
          <a:bodyPr/>
          <a:lstStyle/>
          <a:p>
            <a:r>
              <a:rPr lang="en-US" altLang="zh-CN" dirty="0"/>
              <a:t>To summarize:</a:t>
            </a:r>
          </a:p>
          <a:p>
            <a:pPr lvl="1"/>
            <a:r>
              <a:rPr lang="en-US" altLang="zh-CN" dirty="0"/>
              <a:t>An object is an instance of a class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An object has:</a:t>
            </a:r>
          </a:p>
          <a:p>
            <a:pPr lvl="2"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an identity, i.e. its name </a:t>
            </a:r>
            <a:r>
              <a:rPr lang="en-US" altLang="zh-CN" sz="400" dirty="0"/>
              <a:t> </a:t>
            </a:r>
          </a:p>
          <a:p>
            <a:pPr lvl="2"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a state, i.e. its data members</a:t>
            </a:r>
          </a:p>
          <a:p>
            <a:pPr lvl="2"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a behavior, i.e. its member functions.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7152" y="1556792"/>
            <a:ext cx="2714644" cy="24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2920" y="3868458"/>
            <a:ext cx="24166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4162" y="1397834"/>
            <a:ext cx="6624736" cy="31132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/>
              <a:t>An example: A student class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Some of the properties (class data members) that define a student are the name, the address, the student number, the date of birth, the course and the course mark.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Some of the functions (class member functions or methods) that can be performed on a student are to update the student’s course mark, display a progress report and so 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480" y="4623527"/>
            <a:ext cx="669903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A student object is a specific instance of the student class.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Students in a course such as </a:t>
            </a:r>
            <a:r>
              <a:rPr lang="en-US" altLang="zh-CN" i="1" dirty="0"/>
              <a:t>John Smith or Liu Wei are instances of the student </a:t>
            </a:r>
            <a:r>
              <a:rPr lang="en-US" altLang="zh-CN" dirty="0"/>
              <a:t>Class.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679522" y="3990956"/>
            <a:ext cx="262274" cy="17348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232768" y="3990956"/>
            <a:ext cx="262274" cy="17348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412777"/>
            <a:ext cx="5821372" cy="3935421"/>
          </a:xfrm>
        </p:spPr>
        <p:txBody>
          <a:bodyPr/>
          <a:lstStyle/>
          <a:p>
            <a:r>
              <a:rPr lang="en-US" altLang="zh-CN" sz="2400" b="1" dirty="0"/>
              <a:t>An example:  A bank account class</a:t>
            </a:r>
          </a:p>
          <a:p>
            <a:pPr lvl="1"/>
            <a:r>
              <a:rPr lang="en-US" altLang="zh-CN" sz="2000" dirty="0"/>
              <a:t>A bank account has an account number and a balance.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Operations on a bank account class are to </a:t>
            </a:r>
            <a:r>
              <a:rPr lang="en-US" altLang="zh-CN" sz="2000" dirty="0">
                <a:solidFill>
                  <a:srgbClr val="FF0000"/>
                </a:solidFill>
              </a:rPr>
              <a:t>open the account with an amount of money </a:t>
            </a:r>
            <a:r>
              <a:rPr lang="en-US" altLang="zh-CN" sz="2000" dirty="0"/>
              <a:t>and to </a:t>
            </a:r>
            <a:r>
              <a:rPr lang="en-US" altLang="zh-CN" sz="2000" dirty="0">
                <a:solidFill>
                  <a:srgbClr val="FF0000"/>
                </a:solidFill>
              </a:rPr>
              <a:t>deposit</a:t>
            </a:r>
            <a:r>
              <a:rPr lang="en-US" altLang="zh-CN" sz="2000" dirty="0"/>
              <a:t> and </a:t>
            </a:r>
            <a:r>
              <a:rPr lang="en-US" altLang="zh-CN" sz="2000" dirty="0">
                <a:solidFill>
                  <a:srgbClr val="FF0000"/>
                </a:solidFill>
              </a:rPr>
              <a:t>withdraw </a:t>
            </a:r>
            <a:r>
              <a:rPr lang="en-US" altLang="zh-CN" sz="2000" dirty="0"/>
              <a:t>money from the account. </a:t>
            </a:r>
          </a:p>
          <a:p>
            <a:pPr lvl="2"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sz="1800" dirty="0"/>
              <a:t>These operations will be represented by class member functions such as open ( amount ),  withdraw</a:t>
            </a:r>
            <a:r>
              <a:rPr lang="en-US" altLang="zh-CN" dirty="0"/>
              <a:t>( amount ) and deposit( amount).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1" y="1626556"/>
            <a:ext cx="2879261" cy="274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0509" y="4834756"/>
            <a:ext cx="3728864" cy="43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654" y="5448631"/>
            <a:ext cx="3512840" cy="2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7914"/>
            <a:ext cx="9289032" cy="42050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/>
              <a:t>Abstraction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Each software object is a simplification of its real world counterpart.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In the computer adventure game, each software object behaves only in some respects as its real-world counterpart.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there may be no need for a player to eat, drink or sleep in the game.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bank account class describes only the characteristics and operations that are relevant for the purposes of the program.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Abstraction is used in our everyday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412776"/>
            <a:ext cx="11091664" cy="468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/>
              <a:t>Abstraction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Abstraction is used in our everyday lives. 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A lecture timetable will contain a subject, a lecturer’s name, a room number and a time. 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On the timetable, the room where the lecture is to be held is represented simply by a number. 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For a student, details of the room are unnecessary and are therefore not given. </a:t>
            </a:r>
          </a:p>
          <a:p>
            <a:pPr lvl="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For a college administrator the size of the room is relevant and so would be included in an abstraction for the purposes of college administration.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Program Example</a:t>
            </a:r>
          </a:p>
          <a:p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371621"/>
            <a:ext cx="6144350" cy="37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42454" y="2568049"/>
            <a:ext cx="441418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 7, following the keyword class, the class is given the name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10 ~13 declare the member functions of the class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15 and 16 declare the data members of the class.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members of the class are divided into private and public members.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keywords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specify the access control level for the data and function members of the class.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7529" y="5809484"/>
            <a:ext cx="2490327" cy="265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the semicolon.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4649" y="5541069"/>
            <a:ext cx="2490327" cy="265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data members.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7830" y="4532956"/>
            <a:ext cx="2452267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9580" y="4834307"/>
            <a:ext cx="327051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member function prototypes.</a:t>
            </a:r>
            <a:endParaRPr lang="zh-CN" alt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59" y="1628800"/>
            <a:ext cx="12097344" cy="468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Information hiding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private data members are accessible only to member functions of the class and unavailable to any functions that are not members of the class.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Members declared with public access are accessible in any part of a program.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public member function can be called from any part of a program, while a private member function can only be called from within member functions of the same class.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public member functions are known as the </a:t>
            </a:r>
            <a:r>
              <a:rPr lang="en-US" altLang="zh-CN" i="1" dirty="0">
                <a:solidFill>
                  <a:srgbClr val="FF0000"/>
                </a:solidFill>
              </a:rPr>
              <a:t>public interface</a:t>
            </a:r>
            <a:r>
              <a:rPr lang="en-US" altLang="zh-CN" i="1" dirty="0"/>
              <a:t> </a:t>
            </a:r>
            <a:r>
              <a:rPr lang="en-US" altLang="zh-CN" dirty="0"/>
              <a:t>in class</a:t>
            </a:r>
            <a:r>
              <a:rPr lang="en-US" altLang="zh-CN" i="1" dirty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1772817"/>
            <a:ext cx="7488832" cy="40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9361040" cy="4686300"/>
          </a:xfrm>
        </p:spPr>
        <p:txBody>
          <a:bodyPr/>
          <a:lstStyle/>
          <a:p>
            <a:r>
              <a:rPr lang="en-US" altLang="zh-CN" dirty="0"/>
              <a:t>The general format of a class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Generally, data members of a class are all private and the member functions of the class are all public.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public section is usually placed at the start of the class before the private section.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664" y="1988840"/>
            <a:ext cx="5792656" cy="20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3282" y="1412875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Basic of object and class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Construct a class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Constructors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Class properties</a:t>
            </a: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The class member functions must be defined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5" y="2060848"/>
            <a:ext cx="5088821" cy="232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5" y="4382295"/>
            <a:ext cx="5088821" cy="18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234052" y="2933539"/>
            <a:ext cx="327051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function definitions.</a:t>
            </a:r>
            <a:endParaRPr lang="zh-CN" alt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505056" cy="4686300"/>
          </a:xfrm>
        </p:spPr>
        <p:txBody>
          <a:bodyPr/>
          <a:lstStyle/>
          <a:p>
            <a:r>
              <a:rPr lang="en-US" altLang="zh-CN" dirty="0"/>
              <a:t>A class member function has the general format: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The scope resolution operator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</a:t>
            </a:r>
            <a:r>
              <a:rPr lang="en-US" altLang="zh-CN" dirty="0"/>
              <a:t> is used here to specify that a function is a member of a class.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355" y="2183079"/>
            <a:ext cx="7005290" cy="127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640" y="1516735"/>
            <a:ext cx="5161826" cy="30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037" y="5095817"/>
            <a:ext cx="3024336" cy="8400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BEA0B0E3-3411-43CF-811E-BCBE6BC512B7}"/>
              </a:ext>
            </a:extLst>
          </p:cNvPr>
          <p:cNvSpPr txBox="1"/>
          <p:nvPr/>
        </p:nvSpPr>
        <p:spPr>
          <a:xfrm>
            <a:off x="1258032" y="3576169"/>
            <a:ext cx="433391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use the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class, place the class and member function definitions before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objects of the class are defined and used in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44 creates a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called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my_account</a:t>
            </a:r>
            <a:endParaRPr lang="en-US" altLang="zh-C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47 initializes the data members of the class by calling the member function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with values for the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account_no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E5C3768-9BEB-4F08-BD52-CAEF1511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592" t="29991" r="14732"/>
          <a:stretch/>
        </p:blipFill>
        <p:spPr bwMode="auto">
          <a:xfrm>
            <a:off x="1277576" y="1516736"/>
            <a:ext cx="3666297" cy="190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3724544" y="2258056"/>
            <a:ext cx="1219329" cy="234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4004" y="3007499"/>
            <a:ext cx="1219329" cy="234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59496" y="3242339"/>
            <a:ext cx="1584176" cy="1778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59F0429B-71FB-44BC-8915-FCD1894B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9433048" cy="46863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C++ built-in data types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Each data type has a unique range of allowable values and a set of allowable operations and functions.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implementation details of the data types are hidden from the programmer. This is called </a:t>
            </a:r>
            <a:r>
              <a:rPr lang="en-US" altLang="zh-CN" i="1" dirty="0">
                <a:solidFill>
                  <a:srgbClr val="FF0000"/>
                </a:solidFill>
              </a:rPr>
              <a:t>data abstraction.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55269123-340E-4129-9EA8-7B9001BD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9.2 Constructing a class in C++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23797"/>
            <a:ext cx="9361040" cy="468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>
                <a:solidFill>
                  <a:srgbClr val="FF0000"/>
                </a:solidFill>
              </a:rPr>
              <a:t>Abstract Data Type (ADT)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bank account class defines a new data type that is not built into the C++ language. </a:t>
            </a:r>
            <a:endParaRPr lang="en-US" altLang="zh-CN" i="1" dirty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Once written, it is not necessary to know the details of how each of the class member functions work.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know how to call the public member functions of the class such as open(), deposit()and withdraw().</a:t>
            </a:r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4978110"/>
            <a:ext cx="62755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20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9433048" cy="46863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Constructor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class member function that has the same name as the class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be automatically called when an object of the class is created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frequently used to provide the private data members of the object with initial values.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Example: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The private </a:t>
            </a:r>
            <a:r>
              <a:rPr lang="en-US" altLang="zh-CN" i="1" dirty="0" err="1"/>
              <a:t>account_number</a:t>
            </a:r>
            <a:r>
              <a:rPr lang="en-US" altLang="zh-CN" dirty="0"/>
              <a:t> and </a:t>
            </a:r>
            <a:r>
              <a:rPr lang="en-US" altLang="zh-CN" i="1" dirty="0"/>
              <a:t>balance</a:t>
            </a:r>
            <a:r>
              <a:rPr lang="en-US" altLang="zh-CN" dirty="0"/>
              <a:t> are assigned their initial values in </a:t>
            </a:r>
            <a:r>
              <a:rPr lang="en-US" altLang="zh-CN" i="1" dirty="0"/>
              <a:t>open</a:t>
            </a:r>
            <a:r>
              <a:rPr lang="en-US" altLang="zh-CN" dirty="0"/>
              <a:t>().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a constructor is added to the </a:t>
            </a:r>
            <a:r>
              <a:rPr lang="en-US" altLang="zh-CN" i="1" dirty="0" err="1"/>
              <a:t>bank_account</a:t>
            </a:r>
            <a:r>
              <a:rPr lang="en-US" altLang="zh-CN" dirty="0"/>
              <a:t> class in place of the </a:t>
            </a:r>
            <a:r>
              <a:rPr lang="en-US" altLang="zh-CN" i="1" dirty="0"/>
              <a:t>open</a:t>
            </a:r>
            <a:r>
              <a:rPr lang="en-US" altLang="zh-CN" dirty="0"/>
              <a:t>() member function.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9605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</a:p>
          <a:p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9" y="2204864"/>
            <a:ext cx="5824819" cy="34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36162" y="2690944"/>
            <a:ext cx="338342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constructor is never explicitly called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therefore cannot return a value.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why a class constructor has no return type, not even void.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3557" y="3195001"/>
            <a:ext cx="2198751" cy="6583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constructor has the same name as the class and has no return type.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2057" y="1441376"/>
            <a:ext cx="9036082" cy="4537050"/>
          </a:xfrm>
        </p:spPr>
        <p:txBody>
          <a:bodyPr/>
          <a:lstStyle/>
          <a:p>
            <a:r>
              <a:rPr lang="en-US" altLang="zh-CN" dirty="0"/>
              <a:t>Rewriting main() to make use of the class constructor</a:t>
            </a:r>
          </a:p>
          <a:p>
            <a:endParaRPr lang="zh-CN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166" y="2160668"/>
            <a:ext cx="5866466" cy="31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92291" y="2318247"/>
            <a:ext cx="278723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Line 44 of this program creates an object called </a:t>
            </a:r>
            <a:r>
              <a:rPr lang="en-US" altLang="zh-CN" i="1" dirty="0" err="1">
                <a:solidFill>
                  <a:srgbClr val="FF0000"/>
                </a:solidFill>
              </a:rPr>
              <a:t>my_account</a:t>
            </a:r>
            <a:r>
              <a:rPr lang="en-US" altLang="zh-CN" dirty="0"/>
              <a:t> with these values:</a:t>
            </a:r>
            <a:endParaRPr lang="zh-CN" alt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437" y="3900229"/>
            <a:ext cx="2594942" cy="123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4" y="5390791"/>
            <a:ext cx="4006949" cy="9286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466482" y="2309529"/>
            <a:ext cx="1870150" cy="15095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constructor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is automatically called, assigning the account member a value of 123 and the balance a value of 10.54.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9605"/>
            <a:ext cx="9210228" cy="4686300"/>
          </a:xfrm>
        </p:spPr>
        <p:txBody>
          <a:bodyPr/>
          <a:lstStyle/>
          <a:p>
            <a:r>
              <a:rPr lang="en-US" altLang="zh-CN" dirty="0"/>
              <a:t>A </a:t>
            </a:r>
            <a:r>
              <a:rPr lang="en-US" altLang="zh-CN" i="1" dirty="0">
                <a:solidFill>
                  <a:srgbClr val="FF0000"/>
                </a:solidFill>
              </a:rPr>
              <a:t>default class constructor </a:t>
            </a:r>
            <a:r>
              <a:rPr lang="en-US" altLang="zh-CN" dirty="0"/>
              <a:t>is a constructor that has no parameters.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2636912"/>
            <a:ext cx="66995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3431704" y="3429000"/>
            <a:ext cx="1872208" cy="360040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10553" y="2815868"/>
            <a:ext cx="2600664" cy="6131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default class constructor has no parameters.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30490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D93D90E-99A5-4689-8918-68A476D08444}"/>
              </a:ext>
            </a:extLst>
          </p:cNvPr>
          <p:cNvGrpSpPr/>
          <p:nvPr/>
        </p:nvGrpSpPr>
        <p:grpSpPr>
          <a:xfrm>
            <a:off x="3575720" y="2348880"/>
            <a:ext cx="5924692" cy="3371070"/>
            <a:chOff x="2648744" y="2276872"/>
            <a:chExt cx="5924692" cy="3371070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8744" y="2276872"/>
              <a:ext cx="5924692" cy="337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/>
          </p:nvSpPr>
          <p:spPr bwMode="auto">
            <a:xfrm>
              <a:off x="2916740" y="2284311"/>
              <a:ext cx="2644335" cy="1080120"/>
            </a:xfrm>
            <a:prstGeom prst="rect">
              <a:avLst/>
            </a:prstGeom>
            <a:solidFill>
              <a:schemeClr val="accent2">
                <a:alpha val="4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187" tIns="45094" rIns="90187" bIns="45094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ts val="588"/>
                </a:spcBef>
                <a:spcAft>
                  <a:spcPts val="588"/>
                </a:spcAft>
                <a:buClr>
                  <a:schemeClr val="tx2"/>
                </a:buClr>
                <a:buSzPct val="80000"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289032" cy="468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An </a:t>
            </a:r>
            <a:r>
              <a:rPr lang="en-US" altLang="zh-CN" dirty="0">
                <a:solidFill>
                  <a:srgbClr val="FF0000"/>
                </a:solidFill>
              </a:rPr>
              <a:t>object</a:t>
            </a:r>
            <a:r>
              <a:rPr lang="en-US" altLang="zh-CN" dirty="0"/>
              <a:t> is a component of a program that knows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how to perform certain actions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how to interact with other parts of the program.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An object consists of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one or more data values, which define the state or properties of the object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functions that can be applied to the object</a:t>
            </a:r>
          </a:p>
          <a:p>
            <a:pPr marL="756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/>
              <a:t>The functions associated with an object represent what can be done to the object and how the object behaves. 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4088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Example…continued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406E2B-DCCA-4148-B0E0-A098A03A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054" y="2402924"/>
            <a:ext cx="6885073" cy="3168352"/>
          </a:xfrm>
          <a:prstGeom prst="rect">
            <a:avLst/>
          </a:prstGeom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383" y="3617066"/>
            <a:ext cx="3096344" cy="15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017" y="5161752"/>
            <a:ext cx="3995085" cy="1143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303913" y="2402925"/>
            <a:ext cx="3691213" cy="11605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default class constructor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is automatically called assigning the account number a value of 0 and the balance a value of 0.0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Constructors can be overloaded</a:t>
            </a:r>
          </a:p>
          <a:p>
            <a:pPr lvl="1"/>
            <a:r>
              <a:rPr lang="en-US" altLang="zh-CN" dirty="0"/>
              <a:t>There can be several constructors within a class, each with a different number of parameters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684" y="3212976"/>
            <a:ext cx="5688632" cy="31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3095604" y="4214818"/>
            <a:ext cx="3500462" cy="357190"/>
          </a:xfrm>
          <a:prstGeom prst="rect">
            <a:avLst/>
          </a:prstGeom>
          <a:solidFill>
            <a:schemeClr val="bg1">
              <a:lumMod val="60000"/>
              <a:lumOff val="4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8" y="1714488"/>
            <a:ext cx="5133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8874" y="3899202"/>
            <a:ext cx="76676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602" y="1731845"/>
            <a:ext cx="4486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871864" y="3696375"/>
            <a:ext cx="60220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argument given when the object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my_account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being created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class constructor on lines 27 to 31 is called, assigning 123 to the account number and 0.0 to the balance.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739CEAA-C0EF-4CE3-BC0A-420248D2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6024" y="5334610"/>
            <a:ext cx="2212910" cy="106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4828" y="1441376"/>
            <a:ext cx="9381692" cy="4686300"/>
          </a:xfrm>
        </p:spPr>
        <p:txBody>
          <a:bodyPr/>
          <a:lstStyle/>
          <a:p>
            <a:r>
              <a:rPr lang="en-US" altLang="zh-CN" dirty="0"/>
              <a:t>A data member initialization list is frequently used in constructors in place of assignment statements.</a:t>
            </a:r>
          </a:p>
          <a:p>
            <a:endParaRPr lang="zh-CN" alt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2708920"/>
            <a:ext cx="81828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103" y="4167148"/>
            <a:ext cx="7562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 bwMode="auto">
          <a:xfrm>
            <a:off x="5770336" y="2701776"/>
            <a:ext cx="4143404" cy="285752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3499863" y="4452899"/>
            <a:ext cx="6215106" cy="571504"/>
          </a:xfrm>
          <a:prstGeom prst="rect">
            <a:avLst/>
          </a:prstGeom>
          <a:solidFill>
            <a:schemeClr val="accent1">
              <a:lumMod val="9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7714705" y="4452899"/>
            <a:ext cx="357190" cy="2857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2071103" y="4952965"/>
            <a:ext cx="285752" cy="7143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11957" y="5523799"/>
            <a:ext cx="49685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No statements left in this constructor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The chain brackets {} are still required</a:t>
            </a:r>
          </a:p>
        </p:txBody>
      </p:sp>
      <p:cxnSp>
        <p:nvCxnSpPr>
          <p:cNvPr id="17" name="直接连接符 16"/>
          <p:cNvCxnSpPr/>
          <p:nvPr/>
        </p:nvCxnSpPr>
        <p:spPr bwMode="auto">
          <a:xfrm rot="5400000">
            <a:off x="5714441" y="5238717"/>
            <a:ext cx="285752" cy="1588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接连接符 25"/>
          <p:cNvCxnSpPr/>
          <p:nvPr/>
        </p:nvCxnSpPr>
        <p:spPr bwMode="auto">
          <a:xfrm rot="10800000">
            <a:off x="4714309" y="5381593"/>
            <a:ext cx="1143008" cy="1588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 rot="5400000" flipH="1" flipV="1">
            <a:off x="4535714" y="5202998"/>
            <a:ext cx="357190" cy="1588"/>
          </a:xfrm>
          <a:prstGeom prst="straightConnector1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 rot="5400000">
            <a:off x="6999531" y="5237923"/>
            <a:ext cx="285752" cy="1588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 rot="10800000">
            <a:off x="7143201" y="5380799"/>
            <a:ext cx="1143008" cy="1588"/>
          </a:xfrm>
          <a:prstGeom prst="lin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箭头连接符 30"/>
          <p:cNvCxnSpPr/>
          <p:nvPr/>
        </p:nvCxnSpPr>
        <p:spPr bwMode="auto">
          <a:xfrm rot="5400000" flipH="1" flipV="1">
            <a:off x="8106820" y="5202204"/>
            <a:ext cx="357190" cy="1588"/>
          </a:xfrm>
          <a:prstGeom prst="straightConnector1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Constructors are functions, default arguments can also be used in constructors</a:t>
            </a:r>
          </a:p>
          <a:p>
            <a:endParaRPr lang="zh-CN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2670052"/>
            <a:ext cx="76222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4566162" y="3741622"/>
            <a:ext cx="4714908" cy="357190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56315" y="2670053"/>
            <a:ext cx="2600664" cy="6131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 argument in a constructor.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1844824"/>
            <a:ext cx="789110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2492180" y="3773650"/>
            <a:ext cx="7072362" cy="571504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31705" y="4345154"/>
            <a:ext cx="6381259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an initialization list and assignment statements in a constructor.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9.3 Constructors</a:t>
            </a:r>
            <a:endParaRPr lang="zh-CN" altLang="en-US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1" y="1826398"/>
            <a:ext cx="78390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2707064" y="1754959"/>
            <a:ext cx="3429024" cy="357190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2707064" y="3112281"/>
            <a:ext cx="4214842" cy="357190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2707064" y="4541041"/>
            <a:ext cx="3000396" cy="357190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783" y="5859111"/>
            <a:ext cx="3212546" cy="857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26298"/>
            <a:ext cx="9433048" cy="4686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static class data members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A static class data member is independent of all the objects that are created from that class.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 Only one copy of a static data member exists and is shared by all objects of a particular class.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 The value of the static data member is therefore the same for all the class objects.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If even one of the objects of a class modifies the value of a static data member, then the value of the static data member changes for every object of that class.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3" y="1772816"/>
            <a:ext cx="699841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3212260" y="4558898"/>
            <a:ext cx="4214842" cy="428628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3355136" y="4630336"/>
            <a:ext cx="857256" cy="2857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48128" y="4117160"/>
            <a:ext cx="2376264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class data member.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916832"/>
            <a:ext cx="7025434" cy="42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3283699" y="2400118"/>
            <a:ext cx="4252462" cy="294778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5080673" y="2400118"/>
            <a:ext cx="2455488" cy="2615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289032" cy="4686300"/>
          </a:xfrm>
        </p:spPr>
        <p:txBody>
          <a:bodyPr/>
          <a:lstStyle/>
          <a:p>
            <a:r>
              <a:rPr lang="en-US" altLang="zh-CN" dirty="0"/>
              <a:t>Example</a:t>
            </a:r>
            <a:r>
              <a:rPr lang="zh-CN" altLang="en-US" dirty="0"/>
              <a:t>：</a:t>
            </a:r>
            <a:r>
              <a:rPr lang="en-US" altLang="zh-CN" dirty="0"/>
              <a:t>a computer game</a:t>
            </a:r>
          </a:p>
          <a:p>
            <a:pPr lvl="1"/>
            <a:r>
              <a:rPr lang="en-US" altLang="zh-CN" dirty="0"/>
              <a:t>A player will have data values to represent certain attributes, e.g. the state of their health or the weapons they possess. 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 player must be able to perform functions such as walk, run, attack an enemy, and rescue the fair maiden to win.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739" y="2277428"/>
            <a:ext cx="5626187" cy="37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1675020" y="2263608"/>
            <a:ext cx="4680513" cy="224903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031759" y="2305616"/>
            <a:ext cx="3485223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A static data member is initialized outside the class and outside main()</a:t>
            </a:r>
          </a:p>
          <a:p>
            <a:pPr>
              <a:buFont typeface="Arial" pitchFamily="34" charset="0"/>
              <a:buChar char="•"/>
            </a:pPr>
            <a:r>
              <a:rPr lang="en-US" altLang="zh-CN" i="1" dirty="0" err="1">
                <a:solidFill>
                  <a:srgbClr val="FF0000"/>
                </a:solidFill>
              </a:rPr>
              <a:t>next_account_number</a:t>
            </a:r>
            <a:r>
              <a:rPr lang="en-US" altLang="zh-CN" dirty="0"/>
              <a:t> occurs </a:t>
            </a:r>
            <a:r>
              <a:rPr lang="en-US" altLang="zh-CN" dirty="0">
                <a:solidFill>
                  <a:srgbClr val="FF0000"/>
                </a:solidFill>
              </a:rPr>
              <a:t>only once </a:t>
            </a:r>
            <a:r>
              <a:rPr lang="en-US" altLang="zh-CN" dirty="0"/>
              <a:t>and is shared by all objects of the class and bank account objects.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816" y="5530002"/>
            <a:ext cx="3429000" cy="96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8300" y="4519151"/>
            <a:ext cx="8915400" cy="184151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/>
              <a:t>class variable: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Associated with a class rather than an object</a:t>
            </a:r>
            <a:endParaRPr lang="en-US" altLang="zh-CN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/>
              <a:t>instance variables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Associated with instances of the class and are called</a:t>
            </a:r>
            <a:r>
              <a:rPr lang="en-US" altLang="zh-CN" i="1" dirty="0"/>
              <a:t>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E33B47-7C6A-4CD7-A0F2-DD100225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04" y="1772816"/>
            <a:ext cx="7873420" cy="24482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59217" y="1793475"/>
            <a:ext cx="27363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copy of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next_account_number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59596" y="3912398"/>
            <a:ext cx="7272808" cy="3086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object has its own copy of the instance variables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account_number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balance.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0268" y="1412911"/>
            <a:ext cx="9354244" cy="4686300"/>
          </a:xfrm>
        </p:spPr>
        <p:txBody>
          <a:bodyPr/>
          <a:lstStyle/>
          <a:p>
            <a:r>
              <a:rPr lang="en-US" altLang="zh-CN" dirty="0"/>
              <a:t>A class member function can return a value using a return statement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2636912"/>
            <a:ext cx="5904656" cy="36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3935760" y="4756594"/>
            <a:ext cx="2232248" cy="256582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496" y="1844825"/>
            <a:ext cx="7521778" cy="444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2454504" y="5157192"/>
            <a:ext cx="4320480" cy="1133195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1716171"/>
            <a:ext cx="5651012" cy="23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480" y="4086209"/>
            <a:ext cx="6106878" cy="21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1638300" y="4293097"/>
            <a:ext cx="4862914" cy="1028515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A20C2A-DF0A-4D31-AAAC-3DB367BC7EF9}"/>
              </a:ext>
            </a:extLst>
          </p:cNvPr>
          <p:cNvSpPr/>
          <p:nvPr/>
        </p:nvSpPr>
        <p:spPr>
          <a:xfrm>
            <a:off x="7392145" y="1862230"/>
            <a:ext cx="3537861" cy="40934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i="1" dirty="0">
                <a:solidFill>
                  <a:srgbClr val="C00000"/>
                </a:solidFill>
              </a:rPr>
              <a:t>inspector or accessor </a:t>
            </a:r>
            <a:r>
              <a:rPr lang="en-US" altLang="zh-CN" i="1" dirty="0"/>
              <a:t>function</a:t>
            </a:r>
          </a:p>
          <a:p>
            <a:r>
              <a:rPr lang="en-US" altLang="zh-CN" dirty="0"/>
              <a:t>The member function </a:t>
            </a:r>
            <a:r>
              <a:rPr lang="en-US" altLang="zh-CN" dirty="0" err="1"/>
              <a:t>get_balance</a:t>
            </a:r>
            <a:r>
              <a:rPr lang="en-US" altLang="zh-CN" dirty="0"/>
              <a:t>(), </a:t>
            </a:r>
            <a:r>
              <a:rPr lang="en-US" altLang="zh-CN" i="1" dirty="0"/>
              <a:t> Inspector </a:t>
            </a:r>
            <a:r>
              <a:rPr lang="en-US" altLang="zh-CN" dirty="0"/>
              <a:t>functions allow private data members of a class to be inspected from outside the class.</a:t>
            </a:r>
          </a:p>
          <a:p>
            <a:pPr>
              <a:buFont typeface="Arial" pitchFamily="34" charset="0"/>
              <a:buChar char="•"/>
            </a:pPr>
            <a:r>
              <a:rPr lang="en-US" altLang="zh-CN" i="1" dirty="0">
                <a:solidFill>
                  <a:srgbClr val="FF0000"/>
                </a:solidFill>
              </a:rPr>
              <a:t>mutator</a:t>
            </a:r>
            <a:r>
              <a:rPr lang="en-US" altLang="zh-CN" i="1" dirty="0"/>
              <a:t> function</a:t>
            </a:r>
          </a:p>
          <a:p>
            <a:r>
              <a:rPr lang="en-US" altLang="zh-CN" dirty="0"/>
              <a:t>The class member functions deposit() and withdraw()</a:t>
            </a:r>
            <a:r>
              <a:rPr lang="en-US" altLang="zh-CN" i="1" dirty="0"/>
              <a:t>. </a:t>
            </a:r>
            <a:r>
              <a:rPr lang="en-US" altLang="zh-CN" i="1" dirty="0" err="1"/>
              <a:t>Mutator</a:t>
            </a:r>
            <a:r>
              <a:rPr lang="en-US" altLang="zh-CN" i="1" dirty="0"/>
              <a:t> functions change the values </a:t>
            </a:r>
            <a:r>
              <a:rPr lang="en-US" altLang="zh-CN" dirty="0"/>
              <a:t>of the private data members of a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25425"/>
            <a:ext cx="8970995" cy="68738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412776"/>
            <a:ext cx="9505056" cy="4686300"/>
          </a:xfrm>
        </p:spPr>
        <p:txBody>
          <a:bodyPr/>
          <a:lstStyle/>
          <a:p>
            <a:r>
              <a:rPr lang="en-US" altLang="zh-CN" dirty="0"/>
              <a:t>Inline functions are useful in cases like this where you want to use a function but don’t want the function overheads</a:t>
            </a:r>
          </a:p>
          <a:p>
            <a:pPr lvl="1"/>
            <a:r>
              <a:rPr lang="en-US" altLang="zh-CN" dirty="0"/>
              <a:t>The member functions of a class can be made inline by preceding the function header with the keyword inline.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An alternative way of making a member function inline is to include the function definition in the body of the class.</a:t>
            </a:r>
          </a:p>
          <a:p>
            <a:endParaRPr lang="zh-CN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800" y="3145528"/>
            <a:ext cx="37848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4224362" y="3216967"/>
            <a:ext cx="928694" cy="428628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1916833"/>
            <a:ext cx="6801020" cy="42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328248" y="2448900"/>
            <a:ext cx="266429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A disadvantage of making functions inline by moving their definitions into the class is that the class becomes ‘</a:t>
            </a:r>
            <a:r>
              <a:rPr lang="en-US" altLang="zh-CN" dirty="0">
                <a:solidFill>
                  <a:srgbClr val="FF0000"/>
                </a:solidFill>
              </a:rPr>
              <a:t>crowded</a:t>
            </a:r>
            <a:r>
              <a:rPr lang="en-US" altLang="zh-CN" dirty="0"/>
              <a:t>’ with details.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775520" y="3989076"/>
            <a:ext cx="2627866" cy="998992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75920" y="4127444"/>
            <a:ext cx="273630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inline is implicit for functions defined within the class.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7232" y="1430490"/>
            <a:ext cx="9777536" cy="4686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class public interface: a list of the member functions of the class and how they can be used.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public interface starts at public and ends at the keyword private.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programmer using a class should only have to read the public interface in order to use the class;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To make the public interface easier to read, </a:t>
            </a:r>
            <a:r>
              <a:rPr lang="en-US" altLang="zh-CN" dirty="0">
                <a:solidFill>
                  <a:srgbClr val="FF0000"/>
                </a:solidFill>
              </a:rPr>
              <a:t>comments</a:t>
            </a:r>
            <a:r>
              <a:rPr lang="en-US" altLang="zh-CN" dirty="0"/>
              <a:t> should be included explaining the purpose of the functions, their parameters and their return values.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/>
              <a:t>class implementation: </a:t>
            </a:r>
            <a:r>
              <a:rPr lang="en-US" altLang="zh-CN" dirty="0"/>
              <a:t>details in the private section and in the member functions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287" y="1752178"/>
            <a:ext cx="275898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090" y="2609435"/>
            <a:ext cx="6878568" cy="35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663952" y="2708920"/>
            <a:ext cx="2736304" cy="266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interface of the class.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4271" y="1752178"/>
            <a:ext cx="4198386" cy="888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404527"/>
            <a:ext cx="9609008" cy="4686300"/>
          </a:xfrm>
        </p:spPr>
        <p:txBody>
          <a:bodyPr/>
          <a:lstStyle/>
          <a:p>
            <a:r>
              <a:rPr lang="en-US" altLang="zh-CN" b="1" dirty="0"/>
              <a:t>Separation of class interface and class implementation</a:t>
            </a:r>
          </a:p>
          <a:p>
            <a:pPr lvl="1"/>
            <a:r>
              <a:rPr lang="en-US" altLang="zh-CN" dirty="0"/>
              <a:t>It is not possible in C++ to completely separate the public interface of a class from its implementation.</a:t>
            </a:r>
          </a:p>
          <a:p>
            <a:pPr lvl="1"/>
            <a:r>
              <a:rPr lang="en-US" altLang="zh-CN" dirty="0"/>
              <a:t>In C++, the class declaration is normally placed in a </a:t>
            </a:r>
            <a:r>
              <a:rPr lang="en-US" altLang="zh-CN" i="1" dirty="0"/>
              <a:t>header file (e.g. </a:t>
            </a:r>
            <a:r>
              <a:rPr lang="en-US" altLang="zh-CN" dirty="0" err="1"/>
              <a:t>bank_ac.h</a:t>
            </a:r>
            <a:r>
              <a:rPr lang="en-US" altLang="zh-CN" dirty="0"/>
              <a:t>) and the member functions are normally placed in a separate file (e.g. bank_ac.cpp).</a:t>
            </a:r>
          </a:p>
          <a:p>
            <a:pPr lvl="1"/>
            <a:r>
              <a:rPr lang="en-US" altLang="zh-CN" dirty="0"/>
              <a:t>file </a:t>
            </a:r>
            <a:r>
              <a:rPr lang="en-US" altLang="zh-CN" i="1" dirty="0" err="1">
                <a:solidFill>
                  <a:srgbClr val="FF0000"/>
                </a:solidFill>
              </a:rPr>
              <a:t>bank_ac.h</a:t>
            </a:r>
            <a:r>
              <a:rPr lang="en-US" altLang="zh-CN" dirty="0"/>
              <a:t>:</a:t>
            </a:r>
          </a:p>
          <a:p>
            <a:pPr lvl="1"/>
            <a:endParaRPr lang="en-US" altLang="zh-CN" dirty="0"/>
          </a:p>
          <a:p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344" y="4028185"/>
            <a:ext cx="4643129" cy="12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672064" y="5373217"/>
            <a:ext cx="407196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dirty="0"/>
              <a:t>The lines beginning with </a:t>
            </a:r>
            <a:r>
              <a:rPr lang="en-US" altLang="zh-CN" dirty="0">
                <a:solidFill>
                  <a:srgbClr val="FF0000"/>
                </a:solidFill>
              </a:rPr>
              <a:t>#</a:t>
            </a:r>
            <a:r>
              <a:rPr lang="en-US" altLang="zh-CN" dirty="0"/>
              <a:t> are standard preprocessor directives used to prevent multiple inclusions of the header file into a program.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6384032" y="4629509"/>
            <a:ext cx="214314" cy="642942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9289032" cy="468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n-US" altLang="zh-CN" dirty="0"/>
              <a:t> is a general category that defines: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characteristics</a:t>
            </a:r>
            <a:r>
              <a:rPr lang="en-US" altLang="zh-CN" dirty="0"/>
              <a:t> that an object of that category contains. The characteristics are called properties or class data members.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functions</a:t>
            </a:r>
            <a:r>
              <a:rPr lang="en-US" altLang="zh-CN" dirty="0"/>
              <a:t> that can be applied to objects of that category. The functions are also called class member functions or methods.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Encapsulation</a:t>
            </a:r>
            <a:r>
              <a:rPr lang="en-US" altLang="zh-CN" i="1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class defines both the type of data and the operations that can be applied to that data.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 Including both the data and functions into one unit, the class, is called encapsulation.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487488" y="1423797"/>
            <a:ext cx="8915400" cy="4686300"/>
          </a:xfrm>
        </p:spPr>
        <p:txBody>
          <a:bodyPr/>
          <a:lstStyle/>
          <a:p>
            <a:r>
              <a:rPr lang="en-US" altLang="zh-CN" i="1" dirty="0" err="1">
                <a:solidFill>
                  <a:srgbClr val="FF0000"/>
                </a:solidFill>
              </a:rPr>
              <a:t>bank_ac.h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939" y="2081436"/>
            <a:ext cx="749412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Placing the member functions into </a:t>
            </a:r>
            <a:r>
              <a:rPr lang="en-US" altLang="zh-CN" i="1" dirty="0">
                <a:solidFill>
                  <a:srgbClr val="FF0000"/>
                </a:solidFill>
              </a:rPr>
              <a:t>bank_ac.cpp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114" y="2204198"/>
            <a:ext cx="7194004" cy="13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1" y="3501009"/>
            <a:ext cx="4785617" cy="23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292704" y="3546494"/>
            <a:ext cx="2385415" cy="2294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41376"/>
            <a:ext cx="8915400" cy="4686300"/>
          </a:xfrm>
        </p:spPr>
        <p:txBody>
          <a:bodyPr/>
          <a:lstStyle/>
          <a:p>
            <a:r>
              <a:rPr lang="en-US" altLang="zh-CN" dirty="0"/>
              <a:t>Using these two files, we can write: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56832" y="2246382"/>
            <a:ext cx="2791697" cy="4093428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Lines 5 and 6 are preprocessor directives that incorporate the bank account header and source files into the program.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The quotes around the file names on lines 5 and 6 tell the compiler that the files to be included are in the same directory as the program.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A8054C-EC54-4215-83DD-5736CA275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3" y="2286222"/>
            <a:ext cx="649053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412776"/>
            <a:ext cx="10657184" cy="46863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Use of namespaces in header files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A program may contain many classes and functions #included from many different header files.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An element in one of the header files may have inadvertently been given the same name as an element in another header file (result in a compiler error).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namespace</a:t>
            </a:r>
            <a:r>
              <a:rPr lang="en-US" altLang="zh-CN" dirty="0"/>
              <a:t>: a named block of statements in a program.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Within a namespace, an identifier name must be unique although the name may be previously used in other namespaces.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8282" y="1484785"/>
            <a:ext cx="8606190" cy="4477849"/>
          </a:xfrm>
        </p:spPr>
        <p:txBody>
          <a:bodyPr/>
          <a:lstStyle/>
          <a:p>
            <a:r>
              <a:rPr lang="en-US" altLang="zh-CN" dirty="0"/>
              <a:t>classlib1.h                              classlib2.h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801" y="2132856"/>
            <a:ext cx="2450023" cy="43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0681" y="2085974"/>
            <a:ext cx="2282737" cy="26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0680" y="4772026"/>
            <a:ext cx="93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 bwMode="auto">
          <a:xfrm>
            <a:off x="2289252" y="3149404"/>
            <a:ext cx="1430485" cy="1622622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6456041" y="3169340"/>
            <a:ext cx="1224139" cy="1602686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260621" y="4772026"/>
            <a:ext cx="1342796" cy="1047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505056" cy="4686300"/>
          </a:xfrm>
        </p:spPr>
        <p:txBody>
          <a:bodyPr/>
          <a:lstStyle/>
          <a:p>
            <a:r>
              <a:rPr lang="en-US" altLang="zh-CN" dirty="0"/>
              <a:t>Ways to distinguish between the two versions of alpha in a program. </a:t>
            </a:r>
          </a:p>
          <a:p>
            <a:pPr lvl="1"/>
            <a:r>
              <a:rPr lang="en-US" altLang="zh-CN" dirty="0"/>
              <a:t>use the scope resolution operator (::).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3A9810-87B8-4C25-90ED-9F8CE816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608" y="3284984"/>
            <a:ext cx="6400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34682"/>
            <a:ext cx="9329690" cy="4686300"/>
          </a:xfrm>
        </p:spPr>
        <p:txBody>
          <a:bodyPr/>
          <a:lstStyle/>
          <a:p>
            <a:r>
              <a:rPr lang="en-US" altLang="zh-CN" dirty="0"/>
              <a:t>Ways to distinguish between the two versions of alpha in a program. </a:t>
            </a:r>
          </a:p>
          <a:p>
            <a:pPr lvl="1"/>
            <a:r>
              <a:rPr lang="en-US" altLang="zh-CN" dirty="0"/>
              <a:t>with the </a:t>
            </a:r>
            <a:r>
              <a:rPr lang="en-US" altLang="zh-C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statement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364297" y="3960795"/>
            <a:ext cx="24842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This form of the </a:t>
            </a:r>
            <a:r>
              <a:rPr lang="en-US" altLang="zh-CN" i="1" dirty="0"/>
              <a:t>using statement </a:t>
            </a:r>
            <a:r>
              <a:rPr lang="en-US" altLang="zh-CN" dirty="0"/>
              <a:t>provides access to a specific element in a namespace.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18E578-E0BB-4F42-902F-5AF16C26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228592"/>
            <a:ext cx="55816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9.4 Class properties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02025"/>
            <a:ext cx="9355813" cy="4686300"/>
          </a:xfrm>
        </p:spPr>
        <p:txBody>
          <a:bodyPr/>
          <a:lstStyle/>
          <a:p>
            <a:r>
              <a:rPr lang="en-US" altLang="zh-CN" dirty="0"/>
              <a:t>Access to all the elements of a namespace can be achieved with a second form of the using statement:</a:t>
            </a:r>
          </a:p>
          <a:p>
            <a:endParaRPr lang="zh-CN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886" y="2647187"/>
            <a:ext cx="2717665" cy="6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8194557" y="2973500"/>
            <a:ext cx="2504728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The </a:t>
            </a:r>
            <a:r>
              <a:rPr lang="en-US" altLang="zh-CN" i="1" dirty="0">
                <a:solidFill>
                  <a:srgbClr val="FF0000"/>
                </a:solidFill>
              </a:rPr>
              <a:t>std</a:t>
            </a:r>
            <a:r>
              <a:rPr lang="en-US" altLang="zh-CN" dirty="0"/>
              <a:t> namespace is used throughout the examples in this book.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The standard library classes, functions and objects like </a:t>
            </a:r>
            <a:r>
              <a:rPr lang="en-US" altLang="zh-CN" dirty="0" err="1"/>
              <a:t>cin</a:t>
            </a:r>
            <a:r>
              <a:rPr lang="en-US" altLang="zh-CN" dirty="0"/>
              <a:t> and </a:t>
            </a:r>
            <a:r>
              <a:rPr lang="en-US" altLang="zh-CN" dirty="0" err="1"/>
              <a:t>cout</a:t>
            </a:r>
            <a:r>
              <a:rPr lang="en-US" altLang="zh-CN" dirty="0"/>
              <a:t> are defined in this namespace.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BCF06D-E1C1-475E-808B-8E1B6F92D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885" y="3299815"/>
            <a:ext cx="5943600" cy="30861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01550" y="2647186"/>
            <a:ext cx="3225935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">
            <a:extLst>
              <a:ext uri="{FF2B5EF4-FFF2-40B4-BE49-F238E27FC236}">
                <a16:creationId xmlns:a16="http://schemas.microsoft.com/office/drawing/2014/main" id="{E520FAEB-ADD9-4695-AF20-AF2C2908A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87D214E0-410F-4333-9053-8AECA3BCA647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58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56" r:id="rId4" imgW="771429" imgH="714286" progId="">
                    <p:embed/>
                  </p:oleObj>
                </mc:Choice>
                <mc:Fallback>
                  <p:oleObj r:id="rId4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429001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</p:spTree>
  </p:cSld>
  <p:clrMapOvr>
    <a:masterClrMapping/>
  </p:clrMapOvr>
  <p:transition>
    <p:newsfla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412875"/>
            <a:ext cx="11233248" cy="4686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1. Write a class declaration for each of the following classes. Include the member functions </a:t>
            </a:r>
            <a:r>
              <a:rPr lang="en-US" altLang="zh-CN" dirty="0" err="1">
                <a:solidFill>
                  <a:srgbClr val="00B050"/>
                </a:solidFill>
              </a:rPr>
              <a:t>assign_data</a:t>
            </a:r>
            <a:r>
              <a:rPr lang="en-US" altLang="zh-CN" dirty="0">
                <a:solidFill>
                  <a:srgbClr val="00B050"/>
                </a:solidFill>
              </a:rPr>
              <a:t>() </a:t>
            </a:r>
            <a:r>
              <a:rPr lang="en-US" altLang="zh-CN" dirty="0"/>
              <a:t>to assign values to the data members and </a:t>
            </a:r>
            <a:r>
              <a:rPr lang="en-US" altLang="zh-CN" dirty="0" err="1">
                <a:solidFill>
                  <a:srgbClr val="00B050"/>
                </a:solidFill>
              </a:rPr>
              <a:t>display_data</a:t>
            </a:r>
            <a:r>
              <a:rPr lang="en-US" altLang="zh-CN" dirty="0">
                <a:solidFill>
                  <a:srgbClr val="00B050"/>
                </a:solidFill>
              </a:rPr>
              <a:t>() </a:t>
            </a:r>
            <a:r>
              <a:rPr lang="en-US" altLang="zh-CN" dirty="0"/>
              <a:t>to display the values of the data members.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(a) A class </a:t>
            </a:r>
            <a:r>
              <a:rPr lang="en-US" altLang="zh-CN" dirty="0" err="1">
                <a:solidFill>
                  <a:srgbClr val="00B050"/>
                </a:solidFill>
              </a:rPr>
              <a:t>current_date</a:t>
            </a:r>
            <a:r>
              <a:rPr lang="en-US" altLang="zh-CN" dirty="0"/>
              <a:t> with integer data members </a:t>
            </a:r>
            <a:r>
              <a:rPr lang="en-US" altLang="zh-CN" dirty="0">
                <a:solidFill>
                  <a:srgbClr val="00B050"/>
                </a:solidFill>
              </a:rPr>
              <a:t>day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B050"/>
                </a:solidFill>
              </a:rPr>
              <a:t>month</a:t>
            </a:r>
            <a:r>
              <a:rPr lang="en-US" altLang="zh-CN" dirty="0"/>
              <a:t>, and </a:t>
            </a:r>
            <a:r>
              <a:rPr lang="en-US" altLang="zh-CN" dirty="0">
                <a:solidFill>
                  <a:srgbClr val="00B050"/>
                </a:solidFill>
              </a:rPr>
              <a:t>year</a:t>
            </a:r>
            <a:r>
              <a:rPr lang="en-US" altLang="zh-CN" dirty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(b) A class </a:t>
            </a:r>
            <a:r>
              <a:rPr lang="en-US" altLang="zh-CN" dirty="0" err="1">
                <a:solidFill>
                  <a:srgbClr val="00B050"/>
                </a:solidFill>
              </a:rPr>
              <a:t>current_time</a:t>
            </a:r>
            <a:r>
              <a:rPr lang="en-US" altLang="zh-CN" dirty="0"/>
              <a:t> with integer data members </a:t>
            </a:r>
            <a:r>
              <a:rPr lang="en-US" altLang="zh-CN" dirty="0">
                <a:solidFill>
                  <a:srgbClr val="00B050"/>
                </a:solidFill>
              </a:rPr>
              <a:t>hours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B050"/>
                </a:solidFill>
              </a:rPr>
              <a:t>minutes</a:t>
            </a:r>
            <a:r>
              <a:rPr lang="en-US" altLang="zh-CN" dirty="0"/>
              <a:t>, and floating point data member </a:t>
            </a:r>
            <a:r>
              <a:rPr lang="en-US" altLang="zh-CN" dirty="0">
                <a:solidFill>
                  <a:srgbClr val="00B050"/>
                </a:solidFill>
              </a:rPr>
              <a:t>seconds</a:t>
            </a:r>
            <a:r>
              <a:rPr lang="en-US" altLang="zh-CN" dirty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Create an object of each of the above classes in </a:t>
            </a:r>
            <a:r>
              <a:rPr lang="en-US" altLang="zh-CN" sz="2800" dirty="0">
                <a:solidFill>
                  <a:srgbClr val="00B050"/>
                </a:solidFill>
              </a:rPr>
              <a:t>main().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Use </a:t>
            </a:r>
            <a:r>
              <a:rPr lang="en-US" altLang="zh-CN" sz="2800" dirty="0" err="1">
                <a:solidFill>
                  <a:srgbClr val="00B050"/>
                </a:solidFill>
              </a:rPr>
              <a:t>assign_data</a:t>
            </a:r>
            <a:r>
              <a:rPr lang="en-US" altLang="zh-CN" sz="2800" dirty="0">
                <a:solidFill>
                  <a:srgbClr val="00B050"/>
                </a:solidFill>
              </a:rPr>
              <a:t>() </a:t>
            </a:r>
            <a:r>
              <a:rPr lang="en-US" altLang="zh-CN" sz="2800" dirty="0">
                <a:solidFill>
                  <a:schemeClr val="tx1"/>
                </a:solidFill>
              </a:rPr>
              <a:t>to assign values to the data members of each object.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Display these values on the screen using </a:t>
            </a:r>
            <a:r>
              <a:rPr lang="en-US" altLang="zh-CN" sz="2800" dirty="0" err="1">
                <a:solidFill>
                  <a:srgbClr val="00B050"/>
                </a:solidFill>
              </a:rPr>
              <a:t>display_data</a:t>
            </a:r>
            <a:r>
              <a:rPr lang="en-US" altLang="zh-CN" sz="2800" dirty="0">
                <a:solidFill>
                  <a:srgbClr val="00B050"/>
                </a:solidFill>
              </a:rPr>
              <a:t>()</a:t>
            </a:r>
            <a:r>
              <a:rPr lang="en-US" altLang="zh-CN" sz="2800" dirty="0">
                <a:solidFill>
                  <a:schemeClr val="tx1"/>
                </a:solidFill>
              </a:rPr>
              <a:t>.</a:t>
            </a:r>
            <a:endParaRPr lang="zh-CN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237" y="1844824"/>
            <a:ext cx="851552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838236" y="5157192"/>
            <a:ext cx="3681700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 of data and functions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76320" y="1988840"/>
            <a:ext cx="79208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65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2. Add a default constructor to each class in exercise 1.</a:t>
            </a:r>
          </a:p>
          <a:p>
            <a:endParaRPr lang="en-US" altLang="zh-CN" dirty="0"/>
          </a:p>
          <a:p>
            <a:r>
              <a:rPr lang="en-US" altLang="zh-CN" dirty="0"/>
              <a:t>3. Modify the classes developed in exercise 1 as follows:</a:t>
            </a:r>
          </a:p>
          <a:p>
            <a:pPr marL="457200" lvl="1" indent="0">
              <a:buNone/>
            </a:pPr>
            <a:r>
              <a:rPr lang="en-US" altLang="zh-CN" dirty="0"/>
              <a:t>(a) Add a member function </a:t>
            </a:r>
            <a:r>
              <a:rPr lang="en-US" altLang="zh-CN" dirty="0" err="1">
                <a:solidFill>
                  <a:srgbClr val="00B050"/>
                </a:solidFill>
              </a:rPr>
              <a:t>increment_date</a:t>
            </a:r>
            <a:r>
              <a:rPr lang="en-US" altLang="zh-CN" dirty="0">
                <a:solidFill>
                  <a:srgbClr val="00B050"/>
                </a:solidFill>
              </a:rPr>
              <a:t>() </a:t>
            </a:r>
            <a:r>
              <a:rPr lang="en-US" altLang="zh-CN" dirty="0"/>
              <a:t>to the </a:t>
            </a:r>
            <a:r>
              <a:rPr lang="en-US" altLang="zh-CN" dirty="0" err="1">
                <a:solidFill>
                  <a:srgbClr val="00B050"/>
                </a:solidFill>
              </a:rPr>
              <a:t>current_date</a:t>
            </a:r>
            <a:r>
              <a:rPr lang="en-US" altLang="zh-CN" dirty="0"/>
              <a:t> class that adds one day to the current date.</a:t>
            </a:r>
          </a:p>
          <a:p>
            <a:pPr marL="457200" lvl="1" indent="0">
              <a:buNone/>
            </a:pPr>
            <a:r>
              <a:rPr lang="en-US" altLang="zh-CN" dirty="0"/>
              <a:t>(b) Add a member function </a:t>
            </a:r>
            <a:r>
              <a:rPr lang="en-US" altLang="zh-CN" dirty="0" err="1">
                <a:solidFill>
                  <a:srgbClr val="00B050"/>
                </a:solidFill>
              </a:rPr>
              <a:t>increment_time</a:t>
            </a:r>
            <a:r>
              <a:rPr lang="en-US" altLang="zh-CN" dirty="0">
                <a:solidFill>
                  <a:srgbClr val="00B050"/>
                </a:solidFill>
              </a:rPr>
              <a:t>( s ) </a:t>
            </a:r>
            <a:r>
              <a:rPr lang="en-US" altLang="zh-CN" dirty="0"/>
              <a:t>to the </a:t>
            </a:r>
            <a:r>
              <a:rPr lang="en-US" altLang="zh-CN" dirty="0" err="1">
                <a:solidFill>
                  <a:srgbClr val="00B050"/>
                </a:solidFill>
              </a:rPr>
              <a:t>current_time</a:t>
            </a:r>
            <a:r>
              <a:rPr lang="en-US" altLang="zh-CN" dirty="0"/>
              <a:t> class that adds </a:t>
            </a:r>
            <a:r>
              <a:rPr lang="en-US" altLang="zh-CN" dirty="0">
                <a:solidFill>
                  <a:srgbClr val="00B050"/>
                </a:solidFill>
              </a:rPr>
              <a:t>s</a:t>
            </a:r>
            <a:r>
              <a:rPr lang="en-US" altLang="zh-CN" dirty="0"/>
              <a:t> seconds to the current time.</a:t>
            </a:r>
            <a:endParaRPr lang="zh-CN" altLang="zh-CN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4. The following is a class for recording the position of a </a:t>
            </a:r>
            <a:r>
              <a:rPr lang="en-US" altLang="zh-CN" dirty="0" err="1"/>
              <a:t>motorised</a:t>
            </a:r>
            <a:r>
              <a:rPr lang="en-US" altLang="zh-CN" dirty="0"/>
              <a:t> robot.</a:t>
            </a:r>
          </a:p>
          <a:p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3" y="2555875"/>
            <a:ext cx="67341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85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The following is a demonstration of the class </a:t>
            </a:r>
            <a:r>
              <a:rPr lang="en-US" altLang="zh-CN" dirty="0">
                <a:solidFill>
                  <a:srgbClr val="00B050"/>
                </a:solidFill>
              </a:rPr>
              <a:t>robot</a:t>
            </a:r>
            <a:r>
              <a:rPr lang="en-US" altLang="zh-CN" dirty="0"/>
              <a:t>: </a:t>
            </a:r>
          </a:p>
          <a:p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88840"/>
            <a:ext cx="4143081" cy="45395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92144" y="2622243"/>
            <a:ext cx="3888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member functions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left()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right()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forward()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back()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return_to_base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3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893206" cy="4392488"/>
          </a:xfrm>
        </p:spPr>
        <p:txBody>
          <a:bodyPr/>
          <a:lstStyle/>
          <a:p>
            <a:r>
              <a:rPr lang="en-US" altLang="zh-CN" dirty="0"/>
              <a:t>In our computer adventure game a player class may be defined as:</a:t>
            </a:r>
          </a:p>
          <a:p>
            <a:endParaRPr lang="zh-CN" alt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829" y="2492412"/>
            <a:ext cx="2498577" cy="385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3973" y="2423461"/>
            <a:ext cx="2233010" cy="38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0142" y="3284984"/>
            <a:ext cx="302433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only a pseudo(not real)-code representation of the class used for explanatory purposes only.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9505056" cy="468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class and instance of the class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 class is a blueprint or a template that can be used to create many instances of the class.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An instance of a class is the actual object, created from the template, that can be manipulated by the member functions of the class.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The difference between a class and an instance of a class (an object) is like the difference between a noun and a proper noun.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person is a noun, John Smith is a proper noun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Person is the class and John Smith is the object.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9.1 Basics of Object and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4666" y="1484784"/>
            <a:ext cx="5033764" cy="4686300"/>
          </a:xfrm>
        </p:spPr>
        <p:txBody>
          <a:bodyPr/>
          <a:lstStyle/>
          <a:p>
            <a:r>
              <a:rPr lang="en-US" altLang="zh-CN" dirty="0"/>
              <a:t>Example: the adventure game</a:t>
            </a:r>
          </a:p>
          <a:p>
            <a:pPr lvl="1"/>
            <a:r>
              <a:rPr lang="en-US" altLang="zh-CN" dirty="0"/>
              <a:t>The following statement creates an instance of a dragon: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 class member function is called using the member selection operator (a dot):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24" y="2887045"/>
            <a:ext cx="3714776" cy="4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82508" y="2564904"/>
            <a:ext cx="439806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altLang="zh-CN" dirty="0"/>
              <a:t>Here </a:t>
            </a:r>
            <a:r>
              <a:rPr lang="en-US" altLang="zh-CN" dirty="0" err="1"/>
              <a:t>george</a:t>
            </a:r>
            <a:r>
              <a:rPr lang="en-US" altLang="zh-CN" dirty="0"/>
              <a:t> is an instance or an object of the dragon class.</a:t>
            </a:r>
          </a:p>
          <a:p>
            <a:pPr marL="0" lvl="1">
              <a:buFont typeface="Arial" pitchFamily="34" charset="0"/>
              <a:buChar char="•"/>
            </a:pPr>
            <a:r>
              <a:rPr lang="en-US" altLang="zh-CN" dirty="0"/>
              <a:t>The data in the parentheses represent initial values for some of the data members of </a:t>
            </a:r>
            <a:r>
              <a:rPr lang="en-US" altLang="zh-CN" dirty="0" err="1">
                <a:solidFill>
                  <a:srgbClr val="FF0000"/>
                </a:solidFill>
              </a:rPr>
              <a:t>george</a:t>
            </a:r>
            <a:r>
              <a:rPr lang="en-US" altLang="zh-CN" dirty="0"/>
              <a:t>, e.g. size and </a:t>
            </a:r>
            <a:r>
              <a:rPr lang="en-US" altLang="zh-CN" dirty="0" err="1"/>
              <a:t>number_of_claws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766" y="4653136"/>
            <a:ext cx="30003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3061</Words>
  <Application>Microsoft Office PowerPoint</Application>
  <PresentationFormat>宽屏</PresentationFormat>
  <Paragraphs>363</Paragraphs>
  <Slides>62</Slides>
  <Notes>59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62</vt:i4>
      </vt:variant>
    </vt:vector>
  </HeadingPairs>
  <TitlesOfParts>
    <vt:vector size="71" baseType="lpstr">
      <vt:lpstr>Monotype Sorts</vt:lpstr>
      <vt:lpstr>Arial</vt:lpstr>
      <vt:lpstr>Brush Script MT</vt:lpstr>
      <vt:lpstr>Calibri</vt:lpstr>
      <vt:lpstr>Calibri Light</vt:lpstr>
      <vt:lpstr>Monotype Corsiva</vt:lpstr>
      <vt:lpstr>Times New Roman</vt:lpstr>
      <vt:lpstr>Wingdings</vt:lpstr>
      <vt:lpstr>暗香扑面</vt:lpstr>
      <vt:lpstr>PowerPoint 演示文稿</vt:lpstr>
      <vt:lpstr>Overview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9.1 Basics of Object and Class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9.2 Constructing a class in C++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9.3 Constructors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9.4 Class properties</vt:lpstr>
      <vt:lpstr>PowerPoint 演示文稿</vt:lpstr>
      <vt:lpstr>Homework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2025-09-07T04:27:02Z</dcterms:created>
  <dcterms:modified xsi:type="dcterms:W3CDTF">2025-09-07T04:27:09Z</dcterms:modified>
</cp:coreProperties>
</file>