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53"/>
  </p:notesMasterIdLst>
  <p:handoutMasterIdLst>
    <p:handoutMasterId r:id="rId54"/>
  </p:handoutMasterIdLst>
  <p:sldIdLst>
    <p:sldId id="1005" r:id="rId2"/>
    <p:sldId id="921" r:id="rId3"/>
    <p:sldId id="1041" r:id="rId4"/>
    <p:sldId id="948" r:id="rId5"/>
    <p:sldId id="1042" r:id="rId6"/>
    <p:sldId id="990" r:id="rId7"/>
    <p:sldId id="1057" r:id="rId8"/>
    <p:sldId id="1058" r:id="rId9"/>
    <p:sldId id="1059" r:id="rId10"/>
    <p:sldId id="999" r:id="rId11"/>
    <p:sldId id="1000" r:id="rId12"/>
    <p:sldId id="1001" r:id="rId13"/>
    <p:sldId id="1002" r:id="rId14"/>
    <p:sldId id="1043" r:id="rId15"/>
    <p:sldId id="995" r:id="rId16"/>
    <p:sldId id="1044" r:id="rId17"/>
    <p:sldId id="991" r:id="rId18"/>
    <p:sldId id="1045" r:id="rId19"/>
    <p:sldId id="953" r:id="rId20"/>
    <p:sldId id="996" r:id="rId21"/>
    <p:sldId id="992" r:id="rId22"/>
    <p:sldId id="997" r:id="rId23"/>
    <p:sldId id="998" r:id="rId24"/>
    <p:sldId id="1046" r:id="rId25"/>
    <p:sldId id="1047" r:id="rId26"/>
    <p:sldId id="924" r:id="rId27"/>
    <p:sldId id="925" r:id="rId28"/>
    <p:sldId id="960" r:id="rId29"/>
    <p:sldId id="962" r:id="rId30"/>
    <p:sldId id="964" r:id="rId31"/>
    <p:sldId id="928" r:id="rId32"/>
    <p:sldId id="1003" r:id="rId33"/>
    <p:sldId id="1004" r:id="rId34"/>
    <p:sldId id="966" r:id="rId35"/>
    <p:sldId id="1012" r:id="rId36"/>
    <p:sldId id="967" r:id="rId37"/>
    <p:sldId id="1048" r:id="rId38"/>
    <p:sldId id="985" r:id="rId39"/>
    <p:sldId id="1007" r:id="rId40"/>
    <p:sldId id="1050" r:id="rId41"/>
    <p:sldId id="1008" r:id="rId42"/>
    <p:sldId id="934" r:id="rId43"/>
    <p:sldId id="1010" r:id="rId44"/>
    <p:sldId id="1013" r:id="rId45"/>
    <p:sldId id="977" r:id="rId46"/>
    <p:sldId id="1051" r:id="rId47"/>
    <p:sldId id="974" r:id="rId48"/>
    <p:sldId id="1038" r:id="rId49"/>
    <p:sldId id="1052" r:id="rId50"/>
    <p:sldId id="1053" r:id="rId51"/>
    <p:sldId id="1055" r:id="rId52"/>
  </p:sldIdLst>
  <p:sldSz cx="12192000" cy="6858000"/>
  <p:notesSz cx="675798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5916" autoAdjust="0"/>
  </p:normalViewPr>
  <p:slideViewPr>
    <p:cSldViewPr>
      <p:cViewPr varScale="1">
        <p:scale>
          <a:sx n="85" d="100"/>
          <a:sy n="85" d="100"/>
        </p:scale>
        <p:origin x="1302" y="9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97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39775"/>
            <a:ext cx="6580188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43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654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305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90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136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394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92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10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417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0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593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29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2000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4416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154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48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760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4037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6881D1C4-3190-4B98-9420-2E33E0290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2000"/>
            <a:ext cx="6502400" cy="3657600"/>
          </a:xfrm>
          <a:ln/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2EB9A3DC-E7D7-41AC-9EE0-93430A39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67DEF7AC-7C0E-45C1-A28A-9A763F66E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C907DD-0078-4BE2-9793-14DBEC86E1A9}" type="slidenum">
              <a:rPr lang="zh-CN" altLang="en-US" smtClean="0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F2D1CD0E-99EF-4FA7-AE21-CBB3B7D8E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2000"/>
            <a:ext cx="6502400" cy="3657600"/>
          </a:xfrm>
          <a:ln/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5F48E803-A081-4231-AF87-E4805844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8750F7A7-F692-4A2E-A928-8A6F138DF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8C6DA-6B9C-46F2-B830-4F10BB77B5B1}" type="slidenum">
              <a:rPr lang="zh-CN" altLang="en-US" smtClean="0"/>
              <a:pPr>
                <a:spcBef>
                  <a:spcPct val="0"/>
                </a:spcBef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99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545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1908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5626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946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77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992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7837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80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4416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799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97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597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9028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97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4252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917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048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6457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8909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1301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178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3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14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281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537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65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3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75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00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7128" y="3414168"/>
            <a:ext cx="10410092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5"/>
            <a:ext cx="12192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EB3-48F0-4D8E-82E9-E9BD4E91E7A7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0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2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06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E01C-575F-422D-8597-72189CC9C000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3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2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04" y="2417392"/>
            <a:ext cx="963295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5: Selection and Iteration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>
            <a:extLst>
              <a:ext uri="{FF2B5EF4-FFF2-40B4-BE49-F238E27FC236}">
                <a16:creationId xmlns:a16="http://schemas.microsoft.com/office/drawing/2014/main" id="{2E991FAA-ECCD-4672-863F-3B7EB6AA8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5.2 Logical Operators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F8D337-D3BF-4A12-8505-1067C671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36512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/>
              <a:t>precedence</a:t>
            </a:r>
          </a:p>
          <a:p>
            <a:pPr lvl="1" eaLnBrk="1" hangingPunct="1">
              <a:defRPr/>
            </a:pPr>
            <a:r>
              <a:rPr lang="en-US" altLang="zh-CN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&amp;&amp;</a:t>
            </a:r>
            <a:r>
              <a:rPr lang="en-US" altLang="zh-CN" dirty="0"/>
              <a:t> (AND) and </a:t>
            </a:r>
            <a:r>
              <a:rPr lang="en-US" altLang="zh-CN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||</a:t>
            </a:r>
            <a:r>
              <a:rPr lang="en-US" altLang="zh-CN" dirty="0"/>
              <a:t> (OR) joins two simple conditions.</a:t>
            </a:r>
          </a:p>
          <a:p>
            <a:pPr lvl="2" eaLnBrk="1" hangingPunct="1">
              <a:defRPr/>
            </a:pPr>
            <a:r>
              <a:rPr lang="en-US" altLang="zh-CN" dirty="0"/>
              <a:t>&amp;&amp;: The result is only true when </a:t>
            </a:r>
            <a:r>
              <a:rPr lang="en-US" altLang="zh-CN" i="1" dirty="0"/>
              <a:t>both simple conditions are true.</a:t>
            </a:r>
          </a:p>
          <a:p>
            <a:pPr lvl="2" eaLnBrk="1" hangingPunct="1">
              <a:defRPr/>
            </a:pPr>
            <a:r>
              <a:rPr lang="en-US" altLang="zh-CN" dirty="0"/>
              <a:t>||: The result is true if </a:t>
            </a:r>
            <a:r>
              <a:rPr lang="en-US" altLang="zh-CN" i="1" dirty="0"/>
              <a:t>either or both are true.</a:t>
            </a:r>
          </a:p>
          <a:p>
            <a:pPr lvl="1" eaLnBrk="1" hangingPunct="1">
              <a:defRPr/>
            </a:pPr>
            <a:r>
              <a:rPr lang="en-US" altLang="zh-CN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altLang="zh-CN" dirty="0"/>
              <a:t> (NOT) : reverse a given condition</a:t>
            </a:r>
          </a:p>
          <a:p>
            <a:pPr lvl="2" eaLnBrk="1" hangingPunct="1">
              <a:defRPr/>
            </a:pPr>
            <a:r>
              <a:rPr lang="en-US" altLang="zh-CN" dirty="0"/>
              <a:t>If the result is true, then it becomes false,</a:t>
            </a:r>
          </a:p>
          <a:p>
            <a:pPr lvl="2" eaLnBrk="1" hangingPunct="1">
              <a:defRPr/>
            </a:pPr>
            <a:r>
              <a:rPr lang="en-US" altLang="zh-CN" dirty="0"/>
              <a:t>If it is false, then it becomes true.</a:t>
            </a:r>
          </a:p>
          <a:p>
            <a:pPr eaLnBrk="1" hangingPunct="1">
              <a:defRPr/>
            </a:pPr>
            <a:endParaRPr lang="en-US" altLang="zh-CN" b="1" dirty="0"/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2C167731-F145-4D30-B80F-0729384F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5.2 Logical Operators</a:t>
            </a:r>
            <a:endParaRPr lang="zh-CN" altLang="en-US" dirty="0"/>
          </a:p>
        </p:txBody>
      </p:sp>
      <p:sp>
        <p:nvSpPr>
          <p:cNvPr id="24579" name="内容占位符 2">
            <a:extLst>
              <a:ext uri="{FF2B5EF4-FFF2-40B4-BE49-F238E27FC236}">
                <a16:creationId xmlns:a16="http://schemas.microsoft.com/office/drawing/2014/main" id="{2ABD92CE-5EF2-4851-867A-47A38F75E6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36512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/>
              <a:t>Logical operators</a:t>
            </a:r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E86A894-C206-4548-A3FB-66BC20DA3DC2}"/>
              </a:ext>
            </a:extLst>
          </p:cNvPr>
          <p:cNvSpPr txBox="1">
            <a:spLocks/>
          </p:cNvSpPr>
          <p:nvPr/>
        </p:nvSpPr>
        <p:spPr bwMode="auto">
          <a:xfrm>
            <a:off x="1957797" y="2036952"/>
            <a:ext cx="4404940" cy="1692274"/>
          </a:xfrm>
          <a:prstGeom prst="rect">
            <a:avLst/>
          </a:prstGeom>
          <a:noFill/>
          <a:ln>
            <a:noFill/>
          </a:ln>
        </p:spPr>
        <p:txBody>
          <a:bodyPr lIns="73277" tIns="36639" rIns="73277" bIns="36639"/>
          <a:lstStyle>
            <a:lvl1pPr marL="342900" indent="-342900" algn="l" rtl="0" eaLnBrk="0" fontAlgn="base" hangingPunct="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eaLnBrk="0" fontAlgn="base" hangingPunct="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028700" indent="-285750" algn="l" rtl="0" eaLnBrk="0" fontAlgn="base" hangingPunct="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400">
                <a:solidFill>
                  <a:srgbClr val="7030A0"/>
                </a:solidFill>
                <a:latin typeface="+mn-lt"/>
                <a:ea typeface="+mn-ea"/>
              </a:defRPr>
            </a:lvl3pPr>
            <a:lvl4pPr marL="1371600" indent="-228600" algn="l" rtl="0" eaLnBrk="0" fontAlgn="base" hangingPunct="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14500" indent="-228600" algn="l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+mn-lt"/>
                <a:ea typeface="+mn-ea"/>
              </a:defRPr>
            </a:lvl5pPr>
            <a:lvl6pPr marL="2171700" indent="-228600" algn="l" rtl="0" eaLnBrk="1" fontAlgn="base" hangingPunct="1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defRPr sz="2200">
                <a:solidFill>
                  <a:srgbClr val="FFFFFF"/>
                </a:solidFill>
                <a:latin typeface="+mn-lt"/>
                <a:ea typeface="+mn-ea"/>
              </a:defRPr>
            </a:lvl6pPr>
            <a:lvl7pPr marL="2628900" indent="-228600" algn="l" rtl="0" eaLnBrk="1" fontAlgn="base" hangingPunct="1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defRPr sz="2200">
                <a:solidFill>
                  <a:srgbClr val="FFFFFF"/>
                </a:solidFill>
                <a:latin typeface="+mn-lt"/>
                <a:ea typeface="+mn-ea"/>
              </a:defRPr>
            </a:lvl7pPr>
            <a:lvl8pPr marL="3086100" indent="-228600" algn="l" rtl="0" eaLnBrk="1" fontAlgn="base" hangingPunct="1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defRPr sz="2200">
                <a:solidFill>
                  <a:srgbClr val="FFFFFF"/>
                </a:solidFill>
                <a:latin typeface="+mn-lt"/>
                <a:ea typeface="+mn-ea"/>
              </a:defRPr>
            </a:lvl8pPr>
            <a:lvl9pPr marL="3543300" indent="-228600" algn="l" rtl="0" eaLnBrk="1" fontAlgn="base" hangingPunct="1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defRPr sz="22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zh-CN" sz="1950" kern="0" dirty="0">
                <a:solidFill>
                  <a:srgbClr val="333399"/>
                </a:solidFill>
                <a:cs typeface="Arial" panose="020B0604020202020204" pitchFamily="34" charset="0"/>
              </a:rPr>
              <a:t>Symbol        Description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zh-CN" sz="1950" kern="0" dirty="0"/>
              <a:t>  </a:t>
            </a:r>
            <a:r>
              <a:rPr lang="en-US" altLang="zh-CN" sz="1950" b="1" kern="0" dirty="0">
                <a:cs typeface="Arial" panose="020B0604020202020204" pitchFamily="34" charset="0"/>
              </a:rPr>
              <a:t>&amp;&amp;	         AND: both are true</a:t>
            </a:r>
            <a:endParaRPr lang="en-US" altLang="zh-CN" sz="1950" b="1" kern="0" dirty="0">
              <a:latin typeface="黑体" panose="02010609060101010101" pitchFamily="49" charset="-122"/>
              <a:cs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zh-CN" sz="1950" b="1" kern="0" dirty="0">
                <a:cs typeface="Arial" panose="020B0604020202020204" pitchFamily="34" charset="0"/>
              </a:rPr>
              <a:t>  ||	         OR</a:t>
            </a:r>
            <a:r>
              <a:rPr lang="zh-CN" altLang="en-US" sz="1950" b="1" kern="0" dirty="0">
                <a:cs typeface="Arial" panose="020B0604020202020204" pitchFamily="34" charset="0"/>
              </a:rPr>
              <a:t> </a:t>
            </a:r>
            <a:r>
              <a:rPr lang="en-US" altLang="zh-CN" sz="1950" b="1" kern="0" dirty="0">
                <a:cs typeface="Arial" panose="020B0604020202020204" pitchFamily="34" charset="0"/>
              </a:rPr>
              <a:t>: one of the two is true</a:t>
            </a:r>
            <a:endParaRPr lang="en-US" altLang="zh-CN" sz="1950" b="1" kern="0" dirty="0">
              <a:latin typeface="黑体" panose="02010609060101010101" pitchFamily="49" charset="-122"/>
              <a:cs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zh-CN" sz="1950" b="1" kern="0" dirty="0">
                <a:cs typeface="Arial" panose="020B0604020202020204" pitchFamily="34" charset="0"/>
              </a:rPr>
              <a:t>    !                   NOT</a:t>
            </a:r>
            <a:endParaRPr lang="zh-CN" altLang="en-US" sz="1950" b="1" kern="0" dirty="0">
              <a:cs typeface="Arial" panose="020B0604020202020204" pitchFamily="34" charset="0"/>
            </a:endParaRP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6ADA32D7-3763-4891-8976-540895431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25366"/>
              </p:ext>
            </p:extLst>
          </p:nvPr>
        </p:nvGraphicFramePr>
        <p:xfrm>
          <a:off x="2128764" y="3824054"/>
          <a:ext cx="7042548" cy="1601498"/>
        </p:xfrm>
        <a:graphic>
          <a:graphicData uri="http://schemas.openxmlformats.org/drawingml/2006/table">
            <a:tbl>
              <a:tblPr/>
              <a:tblGrid>
                <a:gridCol w="117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 &amp;&amp; b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 || b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!a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!b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1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80486" marR="80486" marT="37087" marB="3708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25" name="Picture 54">
            <a:extLst>
              <a:ext uri="{FF2B5EF4-FFF2-40B4-BE49-F238E27FC236}">
                <a16:creationId xmlns:a16="http://schemas.microsoft.com/office/drawing/2014/main" id="{E41FA818-5536-4DC5-9192-54B21B80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2175172"/>
            <a:ext cx="1274366" cy="4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55">
            <a:extLst>
              <a:ext uri="{FF2B5EF4-FFF2-40B4-BE49-F238E27FC236}">
                <a16:creationId xmlns:a16="http://schemas.microsoft.com/office/drawing/2014/main" id="{078380A4-7343-42E6-942A-02E15A51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01" y="2787848"/>
            <a:ext cx="1240830" cy="5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7" name="图片 1">
            <a:extLst>
              <a:ext uri="{FF2B5EF4-FFF2-40B4-BE49-F238E27FC236}">
                <a16:creationId xmlns:a16="http://schemas.microsoft.com/office/drawing/2014/main" id="{F800DE46-20A3-4322-BF25-A4C06F31F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26" y="5551102"/>
            <a:ext cx="2432369" cy="5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>
            <a:extLst>
              <a:ext uri="{FF2B5EF4-FFF2-40B4-BE49-F238E27FC236}">
                <a16:creationId xmlns:a16="http://schemas.microsoft.com/office/drawing/2014/main" id="{2EE3BCAF-D07E-4FC1-A065-C2CA9402A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5.2 Logical Operators</a:t>
            </a:r>
            <a:endParaRPr lang="zh-CN" altLang="en-US" dirty="0"/>
          </a:p>
        </p:txBody>
      </p:sp>
      <p:sp>
        <p:nvSpPr>
          <p:cNvPr id="25603" name="内容占位符 2">
            <a:extLst>
              <a:ext uri="{FF2B5EF4-FFF2-40B4-BE49-F238E27FC236}">
                <a16:creationId xmlns:a16="http://schemas.microsoft.com/office/drawing/2014/main" id="{8713B451-7604-4888-BC91-3B03E06BC3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/>
              <a:t>Logical operators</a:t>
            </a:r>
            <a:endParaRPr lang="zh-CN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38160AF-C28D-4AF6-9A77-7DE09B22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61" y="3774899"/>
            <a:ext cx="4905275" cy="23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B1F99ADB-7459-438A-995C-66957024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04864"/>
            <a:ext cx="5610820" cy="13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21AEA43C-3A2A-4703-A2CC-C75C883AB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5.2 Logical Operators</a:t>
            </a:r>
            <a:endParaRPr lang="zh-CN" altLang="en-US" dirty="0"/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6A2B00F8-7DEC-4CE0-871C-C2C818108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542" y="1436512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/>
              <a:t>Logical operators</a:t>
            </a:r>
            <a:endParaRPr lang="zh-CN" altLang="en-US"/>
          </a:p>
        </p:txBody>
      </p:sp>
      <p:sp>
        <p:nvSpPr>
          <p:cNvPr id="26628" name="文本框 1">
            <a:extLst>
              <a:ext uri="{FF2B5EF4-FFF2-40B4-BE49-F238E27FC236}">
                <a16:creationId xmlns:a16="http://schemas.microsoft.com/office/drawing/2014/main" id="{37701685-9E5F-4491-BFC4-CE630A0C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0" y="2113184"/>
            <a:ext cx="8496944" cy="382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950" b="1" dirty="0">
                <a:solidFill>
                  <a:srgbClr val="0000CC"/>
                </a:solidFill>
              </a:rPr>
              <a:t>1.i &gt; j &gt; k</a:t>
            </a:r>
          </a:p>
          <a:p>
            <a:pPr lvl="1">
              <a:lnSpc>
                <a:spcPct val="140000"/>
              </a:lnSpc>
            </a:pPr>
            <a:r>
              <a:rPr lang="en-US" altLang="zh-CN" sz="1950" dirty="0"/>
              <a:t>* It's legal in C++, but it's probably not what you expect it to say</a:t>
            </a:r>
          </a:p>
          <a:p>
            <a:pPr lvl="1">
              <a:lnSpc>
                <a:spcPct val="140000"/>
              </a:lnSpc>
            </a:pPr>
            <a:r>
              <a:rPr lang="en-US" altLang="zh-CN" sz="1950" dirty="0"/>
              <a:t>* Equivalent to </a:t>
            </a:r>
            <a:r>
              <a:rPr lang="en-US" altLang="zh-CN" sz="1950" dirty="0">
                <a:solidFill>
                  <a:srgbClr val="FF0000"/>
                </a:solidFill>
              </a:rPr>
              <a:t>(</a:t>
            </a:r>
            <a:r>
              <a:rPr lang="en-US" altLang="zh-CN" sz="1950" dirty="0" err="1">
                <a:solidFill>
                  <a:srgbClr val="FF0000"/>
                </a:solidFill>
              </a:rPr>
              <a:t>i</a:t>
            </a:r>
            <a:r>
              <a:rPr lang="en-US" altLang="zh-CN" sz="1950" dirty="0">
                <a:solidFill>
                  <a:srgbClr val="FF0000"/>
                </a:solidFill>
              </a:rPr>
              <a:t> &gt; j) &gt; k</a:t>
            </a:r>
            <a:r>
              <a:rPr lang="en-US" altLang="zh-CN" sz="1950" dirty="0"/>
              <a:t>, does not test whether j is between </a:t>
            </a:r>
            <a:r>
              <a:rPr lang="en-US" altLang="zh-CN" sz="1950" dirty="0" err="1"/>
              <a:t>i</a:t>
            </a:r>
            <a:r>
              <a:rPr lang="en-US" altLang="zh-CN" sz="1950" dirty="0"/>
              <a:t> and k</a:t>
            </a:r>
          </a:p>
          <a:p>
            <a:pPr lvl="1">
              <a:lnSpc>
                <a:spcPct val="140000"/>
              </a:lnSpc>
            </a:pPr>
            <a:r>
              <a:rPr lang="en-US" altLang="zh-CN" sz="1950" dirty="0"/>
              <a:t>* Different from </a:t>
            </a:r>
            <a:r>
              <a:rPr lang="en-US" altLang="zh-CN" sz="1950" dirty="0">
                <a:solidFill>
                  <a:srgbClr val="FF0000"/>
                </a:solidFill>
              </a:rPr>
              <a:t>(</a:t>
            </a:r>
            <a:r>
              <a:rPr lang="en-US" altLang="zh-CN" sz="1950" dirty="0" err="1">
                <a:solidFill>
                  <a:srgbClr val="FF0000"/>
                </a:solidFill>
              </a:rPr>
              <a:t>i</a:t>
            </a:r>
            <a:r>
              <a:rPr lang="en-US" altLang="zh-CN" sz="1950" dirty="0">
                <a:solidFill>
                  <a:srgbClr val="FF0000"/>
                </a:solidFill>
              </a:rPr>
              <a:t> &gt; j) &amp;&amp; (j &gt; k)</a:t>
            </a:r>
          </a:p>
          <a:p>
            <a:pPr>
              <a:lnSpc>
                <a:spcPct val="140000"/>
              </a:lnSpc>
            </a:pPr>
            <a:r>
              <a:rPr lang="en-US" altLang="zh-CN" sz="1950" b="1" dirty="0">
                <a:solidFill>
                  <a:srgbClr val="0000CC"/>
                </a:solidFill>
              </a:rPr>
              <a:t>2.Judgment ‘</a:t>
            </a:r>
            <a:r>
              <a:rPr lang="en-US" altLang="zh-CN" sz="1950" b="1" dirty="0" err="1">
                <a:solidFill>
                  <a:srgbClr val="0000CC"/>
                </a:solidFill>
              </a:rPr>
              <a:t>ch</a:t>
            </a:r>
            <a:r>
              <a:rPr lang="en-US" altLang="zh-CN" sz="1950" b="1" dirty="0">
                <a:solidFill>
                  <a:srgbClr val="0000CC"/>
                </a:solidFill>
              </a:rPr>
              <a:t>’ is an uppercase English letter</a:t>
            </a:r>
          </a:p>
          <a:p>
            <a:pPr>
              <a:lnSpc>
                <a:spcPct val="140000"/>
              </a:lnSpc>
            </a:pPr>
            <a:r>
              <a:rPr lang="en-US" altLang="zh-CN" sz="1950" dirty="0"/>
              <a:t>	'Z' &gt;= </a:t>
            </a:r>
            <a:r>
              <a:rPr lang="en-US" altLang="zh-CN" sz="1950" dirty="0" err="1"/>
              <a:t>ch</a:t>
            </a:r>
            <a:r>
              <a:rPr lang="en-US" altLang="zh-CN" sz="1950" dirty="0"/>
              <a:t> &gt;= 'A'  </a:t>
            </a:r>
            <a:r>
              <a:rPr lang="en-US" altLang="zh-CN" sz="1950" dirty="0">
                <a:solidFill>
                  <a:srgbClr val="FF0000"/>
                </a:solidFill>
              </a:rPr>
              <a:t>false</a:t>
            </a:r>
          </a:p>
          <a:p>
            <a:pPr>
              <a:lnSpc>
                <a:spcPct val="140000"/>
              </a:lnSpc>
            </a:pPr>
            <a:r>
              <a:rPr lang="en-US" altLang="zh-CN" sz="1950" dirty="0"/>
              <a:t>	(</a:t>
            </a:r>
            <a:r>
              <a:rPr lang="en-US" altLang="zh-CN" sz="1950" dirty="0" err="1"/>
              <a:t>ch</a:t>
            </a:r>
            <a:r>
              <a:rPr lang="en-US" altLang="zh-CN" sz="1950" dirty="0"/>
              <a:t> &gt;= 'A')  &amp;&amp;  (</a:t>
            </a:r>
            <a:r>
              <a:rPr lang="en-US" altLang="zh-CN" sz="1950" dirty="0" err="1"/>
              <a:t>ch</a:t>
            </a:r>
            <a:r>
              <a:rPr lang="en-US" altLang="zh-CN" sz="1950" dirty="0"/>
              <a:t> &lt;= 'Z')</a:t>
            </a:r>
          </a:p>
          <a:p>
            <a:pPr>
              <a:lnSpc>
                <a:spcPct val="140000"/>
              </a:lnSpc>
            </a:pPr>
            <a:r>
              <a:rPr lang="en-US" altLang="zh-CN" sz="1950" b="1" dirty="0">
                <a:solidFill>
                  <a:srgbClr val="0000CC"/>
                </a:solidFill>
              </a:rPr>
              <a:t>3.Judgment CH is a numeric character</a:t>
            </a:r>
          </a:p>
          <a:p>
            <a:pPr>
              <a:lnSpc>
                <a:spcPct val="140000"/>
              </a:lnSpc>
            </a:pPr>
            <a:r>
              <a:rPr lang="en-US" altLang="zh-CN" sz="1950" dirty="0"/>
              <a:t>	(</a:t>
            </a:r>
            <a:r>
              <a:rPr lang="en-US" altLang="zh-CN" sz="1950" dirty="0" err="1"/>
              <a:t>ch</a:t>
            </a:r>
            <a:r>
              <a:rPr lang="en-US" altLang="zh-CN" sz="1950" dirty="0"/>
              <a:t> &gt;= '0')  &amp;&amp;  (</a:t>
            </a:r>
            <a:r>
              <a:rPr lang="en-US" altLang="zh-CN" sz="1950" dirty="0" err="1"/>
              <a:t>ch</a:t>
            </a:r>
            <a:r>
              <a:rPr lang="en-US" altLang="zh-CN" sz="1950" dirty="0"/>
              <a:t> &lt;= '9’)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:a16="http://schemas.microsoft.com/office/drawing/2014/main" id="{6736D0B6-6193-40D4-9952-F0C20539B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AE693-C2D8-4149-8E40-DBEEB1D5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12776"/>
            <a:ext cx="94107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defRPr/>
            </a:pPr>
            <a:r>
              <a:rPr lang="en-US" altLang="zh-CN" dirty="0"/>
              <a:t>starts with the keyword if followed by an expression in parentheses</a:t>
            </a:r>
          </a:p>
          <a:p>
            <a:pPr lvl="1" eaLnBrk="1" hangingPunct="1">
              <a:defRPr/>
            </a:pPr>
            <a:endParaRPr lang="en-US" altLang="zh-CN" dirty="0"/>
          </a:p>
          <a:p>
            <a:pPr lvl="1" eaLnBrk="1" hangingPunct="1">
              <a:defRPr/>
            </a:pPr>
            <a:endParaRPr lang="en-US" altLang="zh-CN" dirty="0"/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56D9B-E945-4E8B-975B-D6176CCD3BEF}"/>
              </a:ext>
            </a:extLst>
          </p:cNvPr>
          <p:cNvSpPr txBox="1"/>
          <p:nvPr/>
        </p:nvSpPr>
        <p:spPr>
          <a:xfrm>
            <a:off x="1847528" y="4055696"/>
            <a:ext cx="8534176" cy="77457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expression is true, then the statement following the if is executed. 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expression is untrue, then the statement following the if is not executed.</a:t>
            </a:r>
          </a:p>
        </p:txBody>
      </p:sp>
      <p:pic>
        <p:nvPicPr>
          <p:cNvPr id="27653" name="图片 1">
            <a:extLst>
              <a:ext uri="{FF2B5EF4-FFF2-40B4-BE49-F238E27FC236}">
                <a16:creationId xmlns:a16="http://schemas.microsoft.com/office/drawing/2014/main" id="{8F908C48-504A-40ED-ACAD-9CA70D6D5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89" y="2996953"/>
            <a:ext cx="655885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DD7250F3-D650-4AA4-8F3B-F3985E094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7BAF09-7C17-4AB7-8DE6-F7D740002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defRPr/>
            </a:pPr>
            <a:r>
              <a:rPr lang="en-US" altLang="zh-CN" dirty="0"/>
              <a:t>If you want to include more than a single statement to be executed when the condition is fulfilled, these statements shall be enclosed in braces ({}), forming a block:</a:t>
            </a:r>
          </a:p>
          <a:p>
            <a:pPr lvl="1" eaLnBrk="1" hangingPunct="1">
              <a:defRPr/>
            </a:pPr>
            <a:endParaRPr lang="en-US" altLang="zh-CN" dirty="0"/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48AB6-E6E3-45EF-B877-689A6F1D6D0B}"/>
              </a:ext>
            </a:extLst>
          </p:cNvPr>
          <p:cNvSpPr txBox="1"/>
          <p:nvPr/>
        </p:nvSpPr>
        <p:spPr>
          <a:xfrm>
            <a:off x="4072982" y="3794066"/>
            <a:ext cx="6624735" cy="146373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2400" dirty="0"/>
              <a:t>As usual, indentation and line breaks in the code have no effect, so the above code is equivalent to: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en-US" altLang="zh-CN" sz="1625" dirty="0"/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en-US" altLang="zh-CN" sz="1625" dirty="0"/>
          </a:p>
        </p:txBody>
      </p:sp>
      <p:pic>
        <p:nvPicPr>
          <p:cNvPr id="28677" name="图片 1">
            <a:extLst>
              <a:ext uri="{FF2B5EF4-FFF2-40B4-BE49-F238E27FC236}">
                <a16:creationId xmlns:a16="http://schemas.microsoft.com/office/drawing/2014/main" id="{F13F7F1E-2237-4F64-BE77-93C07539F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38" y="3904794"/>
            <a:ext cx="240439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3">
            <a:extLst>
              <a:ext uri="{FF2B5EF4-FFF2-40B4-BE49-F238E27FC236}">
                <a16:creationId xmlns:a16="http://schemas.microsoft.com/office/drawing/2014/main" id="{86ED9878-1D58-4020-869B-1CF3AC9BA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51" y="4645126"/>
            <a:ext cx="5808247" cy="3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>
            <a:extLst>
              <a:ext uri="{FF2B5EF4-FFF2-40B4-BE49-F238E27FC236}">
                <a16:creationId xmlns:a16="http://schemas.microsoft.com/office/drawing/2014/main" id="{DF75C36B-58B0-4CB3-A409-399EAE15B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22411F-5C2F-42CA-B3E9-B83D91A7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22870"/>
            <a:ext cx="94107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defRPr/>
            </a:pPr>
            <a:r>
              <a:rPr lang="en-US" altLang="zh-CN" dirty="0"/>
              <a:t>starts with the keyword if followed by an expression in parentheses</a:t>
            </a:r>
          </a:p>
          <a:p>
            <a:pPr marL="457200" lvl="1" indent="0" eaLnBrk="1" hangingPunct="1">
              <a:buNone/>
              <a:defRPr/>
            </a:pPr>
            <a:endParaRPr lang="en-US" altLang="zh-CN" sz="3600" dirty="0"/>
          </a:p>
          <a:p>
            <a:pPr marL="457200" lvl="1" indent="0" eaLnBrk="1" hangingPunct="1">
              <a:buNone/>
              <a:defRPr/>
            </a:pPr>
            <a:endParaRPr lang="en-US" altLang="zh-CN" sz="3600" dirty="0"/>
          </a:p>
          <a:p>
            <a:pPr lvl="1" eaLnBrk="1" hangingPunct="1">
              <a:defRPr/>
            </a:pPr>
            <a:r>
              <a:rPr lang="en-US" altLang="zh-CN" i="1" dirty="0">
                <a:solidFill>
                  <a:srgbClr val="FF0000"/>
                </a:solidFill>
              </a:rPr>
              <a:t>relational operator</a:t>
            </a:r>
          </a:p>
          <a:p>
            <a:pPr lvl="2"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B4B0CDA-9EF8-4711-9573-CE14C933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221088"/>
            <a:ext cx="6696744" cy="21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1">
            <a:extLst>
              <a:ext uri="{FF2B5EF4-FFF2-40B4-BE49-F238E27FC236}">
                <a16:creationId xmlns:a16="http://schemas.microsoft.com/office/drawing/2014/main" id="{28FBC67E-B5BF-4F69-899A-7E1023864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564904"/>
            <a:ext cx="6593681" cy="6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E0E9FC48-5A3D-467D-A5B6-70DDF449C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C0222-DC04-4798-BA16-AB0173E7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1" y="1412777"/>
            <a:ext cx="7208937" cy="63202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lvl="1"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0724" name="Text Box 36">
            <a:extLst>
              <a:ext uri="{FF2B5EF4-FFF2-40B4-BE49-F238E27FC236}">
                <a16:creationId xmlns:a16="http://schemas.microsoft.com/office/drawing/2014/main" id="{C33F3620-2647-45A7-B6E6-C90353F0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420888"/>
            <a:ext cx="3041452" cy="2983408"/>
          </a:xfrm>
          <a:prstGeom prst="rect">
            <a:avLst/>
          </a:prstGeom>
          <a:solidFill>
            <a:srgbClr val="E5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indent="55563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69863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>
                <a:cs typeface="Times New Roman" panose="02020603050405020304" pitchFamily="18" charset="0"/>
              </a:rPr>
              <a:t>step a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>
                <a:cs typeface="Times New Roman" panose="02020603050405020304" pitchFamily="18" charset="0"/>
              </a:rPr>
              <a:t>if (</a:t>
            </a:r>
            <a:r>
              <a:rPr lang="en-US" altLang="zh-CN" sz="195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condition is true</a:t>
            </a:r>
            <a:r>
              <a:rPr lang="en-US" altLang="zh-CN" sz="1950" b="1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/>
              <a:t>	step 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/>
              <a:t>	step 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/>
              <a:t>  }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950" b="1" dirty="0"/>
              <a:t>  step b</a:t>
            </a:r>
            <a:endParaRPr lang="zh-CN" altLang="en-US" sz="1625" b="1" dirty="0"/>
          </a:p>
        </p:txBody>
      </p:sp>
      <p:pic>
        <p:nvPicPr>
          <p:cNvPr id="30725" name="图片 1">
            <a:extLst>
              <a:ext uri="{FF2B5EF4-FFF2-40B4-BE49-F238E27FC236}">
                <a16:creationId xmlns:a16="http://schemas.microsoft.com/office/drawing/2014/main" id="{56756B0C-221A-41A4-B222-844D1E4A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9" y="2547294"/>
            <a:ext cx="3289102" cy="27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标题 1">
            <a:extLst>
              <a:ext uri="{FF2B5EF4-FFF2-40B4-BE49-F238E27FC236}">
                <a16:creationId xmlns:a16="http://schemas.microsoft.com/office/drawing/2014/main" id="{7262A9E5-85D2-4A4B-819F-D13581735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53AD54-F242-4CC5-BD5F-17F587850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67" y="1399501"/>
            <a:ext cx="7208937" cy="63202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lvl="1"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889D6756-7A20-4629-9651-682CF024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751" y="4098694"/>
            <a:ext cx="3772793" cy="60235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1752" name="文本框 8">
            <a:extLst>
              <a:ext uri="{FF2B5EF4-FFF2-40B4-BE49-F238E27FC236}">
                <a16:creationId xmlns:a16="http://schemas.microsoft.com/office/drawing/2014/main" id="{2DFEBA03-3724-41A4-876E-ABC36607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899" y="3368444"/>
            <a:ext cx="169743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D86D92-37C5-4AC3-926E-651CCF95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96" y="2276872"/>
            <a:ext cx="575306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>
            <a:extLst>
              <a:ext uri="{FF2B5EF4-FFF2-40B4-BE49-F238E27FC236}">
                <a16:creationId xmlns:a16="http://schemas.microsoft.com/office/drawing/2014/main" id="{141A855C-B47F-442B-999E-2BFA8B2D2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A10D2-FFC4-4BC8-A66F-EC0DBEC4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12776"/>
            <a:ext cx="9433048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/>
              <a:t>The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if-else</a:t>
            </a:r>
            <a:r>
              <a:rPr lang="en-US" altLang="zh-CN" b="1" dirty="0"/>
              <a:t> statement</a:t>
            </a:r>
          </a:p>
          <a:p>
            <a:pPr lvl="1" eaLnBrk="1" hangingPunct="1">
              <a:defRPr/>
            </a:pPr>
            <a:r>
              <a:rPr lang="en-US" altLang="zh-CN" dirty="0"/>
              <a:t>With an if-else there is choice of executing one or other of two statements.</a:t>
            </a: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8B17681-402C-4352-9374-EE42C15EA7D6}"/>
              </a:ext>
            </a:extLst>
          </p:cNvPr>
          <p:cNvSpPr/>
          <p:nvPr/>
        </p:nvSpPr>
        <p:spPr bwMode="auto">
          <a:xfrm>
            <a:off x="4698357" y="2809528"/>
            <a:ext cx="2321719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if </a:t>
            </a:r>
            <a:r>
              <a:rPr lang="zh-CN" altLang="en-US" sz="1625" dirty="0"/>
              <a:t> （</a:t>
            </a:r>
            <a:r>
              <a:rPr lang="en-US" altLang="zh-CN" sz="1625" dirty="0"/>
              <a:t>expression</a:t>
            </a:r>
            <a:r>
              <a:rPr lang="zh-CN" altLang="en-US" sz="1625" dirty="0"/>
              <a:t>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CC1F0F-55AA-46A1-AE15-95C250DF0568}"/>
              </a:ext>
            </a:extLst>
          </p:cNvPr>
          <p:cNvSpPr/>
          <p:nvPr/>
        </p:nvSpPr>
        <p:spPr bwMode="auto">
          <a:xfrm>
            <a:off x="4988571" y="3680173"/>
            <a:ext cx="1743869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F4DAC2-918E-4DB0-AB2B-F44364D37066}"/>
              </a:ext>
            </a:extLst>
          </p:cNvPr>
          <p:cNvSpPr/>
          <p:nvPr/>
        </p:nvSpPr>
        <p:spPr bwMode="auto">
          <a:xfrm>
            <a:off x="4988571" y="4434731"/>
            <a:ext cx="1743869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else</a:t>
            </a:r>
            <a:endParaRPr lang="zh-CN" altLang="en-US" sz="1625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3E9E49-F74B-4225-91EF-2DBD531C69A4}"/>
              </a:ext>
            </a:extLst>
          </p:cNvPr>
          <p:cNvSpPr/>
          <p:nvPr/>
        </p:nvSpPr>
        <p:spPr bwMode="auto">
          <a:xfrm>
            <a:off x="4988571" y="5073204"/>
            <a:ext cx="1743869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2</a:t>
            </a:r>
            <a:endParaRPr lang="zh-CN" altLang="en-US" sz="1625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4073B9-2E6E-47CF-A962-6AE9144C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754" y="3506046"/>
            <a:ext cx="1057672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 dirty="0"/>
              <a:t>false</a:t>
            </a:r>
            <a:endParaRPr lang="zh-CN" altLang="en-US" sz="1625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C863BC1-BB95-4193-8712-D1D16063BF27}"/>
              </a:ext>
            </a:extLst>
          </p:cNvPr>
          <p:cNvSpPr/>
          <p:nvPr/>
        </p:nvSpPr>
        <p:spPr bwMode="auto">
          <a:xfrm>
            <a:off x="4988571" y="5709097"/>
            <a:ext cx="1743869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…</a:t>
            </a:r>
            <a:endParaRPr lang="zh-CN" altLang="en-US" sz="1625" dirty="0"/>
          </a:p>
        </p:txBody>
      </p:sp>
      <p:cxnSp>
        <p:nvCxnSpPr>
          <p:cNvPr id="32778" name="肘形连接符 40">
            <a:extLst>
              <a:ext uri="{FF2B5EF4-FFF2-40B4-BE49-F238E27FC236}">
                <a16:creationId xmlns:a16="http://schemas.microsoft.com/office/drawing/2014/main" id="{A09B0A38-231C-43FB-84FC-E172C82F37E0}"/>
              </a:ext>
            </a:extLst>
          </p:cNvPr>
          <p:cNvCxnSpPr>
            <a:cxnSpLocks noChangeShapeType="1"/>
            <a:stCxn id="4" idx="1"/>
            <a:endCxn id="6" idx="1"/>
          </p:cNvCxnSpPr>
          <p:nvPr/>
        </p:nvCxnSpPr>
        <p:spPr bwMode="auto">
          <a:xfrm rot="10800000" flipH="1" flipV="1">
            <a:off x="4698357" y="2984948"/>
            <a:ext cx="290214" cy="1625203"/>
          </a:xfrm>
          <a:prstGeom prst="bentConnector3">
            <a:avLst>
              <a:gd name="adj1" fmla="val -64000"/>
            </a:avLst>
          </a:prstGeom>
          <a:noFill/>
          <a:ln w="952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直接箭头连接符 42">
            <a:extLst>
              <a:ext uri="{FF2B5EF4-FFF2-40B4-BE49-F238E27FC236}">
                <a16:creationId xmlns:a16="http://schemas.microsoft.com/office/drawing/2014/main" id="{8CE5FE8C-BDEB-478A-8626-5E4ACCACBFA0}"/>
              </a:ext>
            </a:extLst>
          </p:cNvPr>
          <p:cNvCxnSpPr>
            <a:cxnSpLocks noChangeShapeType="1"/>
            <a:stCxn id="6" idx="2"/>
            <a:endCxn id="13" idx="0"/>
          </p:cNvCxnSpPr>
          <p:nvPr/>
        </p:nvCxnSpPr>
        <p:spPr bwMode="auto">
          <a:xfrm rot="5400000">
            <a:off x="5717333" y="4930032"/>
            <a:ext cx="287635" cy="1290"/>
          </a:xfrm>
          <a:prstGeom prst="straightConnector1">
            <a:avLst/>
          </a:prstGeom>
          <a:noFill/>
          <a:ln w="952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直接箭头连接符 44">
            <a:extLst>
              <a:ext uri="{FF2B5EF4-FFF2-40B4-BE49-F238E27FC236}">
                <a16:creationId xmlns:a16="http://schemas.microsoft.com/office/drawing/2014/main" id="{F1A5EE8F-8635-416F-8660-6C8D9E9BF47F}"/>
              </a:ext>
            </a:extLst>
          </p:cNvPr>
          <p:cNvCxnSpPr>
            <a:cxnSpLocks noChangeShapeType="1"/>
            <a:stCxn id="13" idx="2"/>
            <a:endCxn id="26" idx="0"/>
          </p:cNvCxnSpPr>
          <p:nvPr/>
        </p:nvCxnSpPr>
        <p:spPr bwMode="auto">
          <a:xfrm rot="5400000">
            <a:off x="5718622" y="5567214"/>
            <a:ext cx="285056" cy="1290"/>
          </a:xfrm>
          <a:prstGeom prst="straightConnector1">
            <a:avLst/>
          </a:prstGeom>
          <a:noFill/>
          <a:ln w="952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直接箭头连接符 38">
            <a:extLst>
              <a:ext uri="{FF2B5EF4-FFF2-40B4-BE49-F238E27FC236}">
                <a16:creationId xmlns:a16="http://schemas.microsoft.com/office/drawing/2014/main" id="{362F85BE-1ED7-49F8-B2B6-E1CA6D90F70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99958" y="3419627"/>
            <a:ext cx="519807" cy="128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23">
            <a:extLst>
              <a:ext uri="{FF2B5EF4-FFF2-40B4-BE49-F238E27FC236}">
                <a16:creationId xmlns:a16="http://schemas.microsoft.com/office/drawing/2014/main" id="{FF15EF00-E555-4F6A-8179-2F3F2CE1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462" y="3273874"/>
            <a:ext cx="865485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>
                <a:solidFill>
                  <a:srgbClr val="FF0000"/>
                </a:solidFill>
              </a:rPr>
              <a:t>true</a:t>
            </a:r>
            <a:endParaRPr lang="zh-CN" altLang="en-US" sz="1625">
              <a:solidFill>
                <a:srgbClr val="FF0000"/>
              </a:solidFill>
            </a:endParaRPr>
          </a:p>
        </p:txBody>
      </p:sp>
      <p:cxnSp>
        <p:nvCxnSpPr>
          <p:cNvPr id="32783" name="肘形连接符 27">
            <a:extLst>
              <a:ext uri="{FF2B5EF4-FFF2-40B4-BE49-F238E27FC236}">
                <a16:creationId xmlns:a16="http://schemas.microsoft.com/office/drawing/2014/main" id="{287E3919-6708-41B8-A13D-A623092A11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439" y="3855592"/>
            <a:ext cx="1290" cy="2028924"/>
          </a:xfrm>
          <a:prstGeom prst="bentConnector3">
            <a:avLst>
              <a:gd name="adj1" fmla="val 14395468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27000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Relational Operators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Logical Operators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Selection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Iteration</a:t>
            </a: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>
            <a:extLst>
              <a:ext uri="{FF2B5EF4-FFF2-40B4-BE49-F238E27FC236}">
                <a16:creationId xmlns:a16="http://schemas.microsoft.com/office/drawing/2014/main" id="{B0B902F4-1BC2-4380-BB1A-D10BBF23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710C8-E2AD-4D60-9325-0B099DA9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412776"/>
            <a:ext cx="9505056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if-else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defRPr/>
            </a:pPr>
            <a:r>
              <a:rPr lang="en-US" altLang="zh-CN" dirty="0"/>
              <a:t>Selection statements with </a:t>
            </a:r>
            <a:r>
              <a:rPr lang="en-US" altLang="zh-CN" b="1" dirty="0">
                <a:solidFill>
                  <a:srgbClr val="FF0000"/>
                </a:solidFill>
              </a:rPr>
              <a:t>if</a:t>
            </a:r>
            <a:r>
              <a:rPr lang="en-US" altLang="zh-CN" dirty="0"/>
              <a:t> can also specify what happens when the condition is not fulfilled, by using the </a:t>
            </a:r>
            <a:r>
              <a:rPr lang="en-US" altLang="zh-CN" b="1" dirty="0">
                <a:solidFill>
                  <a:srgbClr val="FF0000"/>
                </a:solidFill>
              </a:rPr>
              <a:t>else</a:t>
            </a:r>
            <a:r>
              <a:rPr lang="en-US" altLang="zh-CN" dirty="0"/>
              <a:t> keyword to introduce an alternative statement. Its syntax is:</a:t>
            </a:r>
          </a:p>
          <a:p>
            <a:pPr marL="457200" lvl="1" indent="457200" eaLnBrk="1" hangingPunct="1">
              <a:buNone/>
              <a:defRPr/>
            </a:pPr>
            <a:endParaRPr lang="en-US" altLang="zh-CN" sz="4000" dirty="0"/>
          </a:p>
          <a:p>
            <a:pPr marL="792000" lvl="1" indent="0" eaLnBrk="1" hangingPunct="1">
              <a:buNone/>
              <a:defRPr/>
            </a:pPr>
            <a:r>
              <a:rPr lang="en-US" altLang="zh-CN" dirty="0"/>
              <a:t>where statement1 is executed in case condition is true, and in case it is not, statement2 is executed.</a:t>
            </a:r>
          </a:p>
          <a:p>
            <a:pPr lvl="1" eaLnBrk="1" hangingPunct="1">
              <a:defRPr/>
            </a:pPr>
            <a:endParaRPr lang="en-US" altLang="zh-CN" dirty="0"/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33796" name="图片 1">
            <a:extLst>
              <a:ext uri="{FF2B5EF4-FFF2-40B4-BE49-F238E27FC236}">
                <a16:creationId xmlns:a16="http://schemas.microsoft.com/office/drawing/2014/main" id="{76A27586-1BA4-4BD7-BCF3-71143589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3" y="2996952"/>
            <a:ext cx="5936534" cy="50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>
            <a:extLst>
              <a:ext uri="{FF2B5EF4-FFF2-40B4-BE49-F238E27FC236}">
                <a16:creationId xmlns:a16="http://schemas.microsoft.com/office/drawing/2014/main" id="{25C7D157-91E1-4807-A2F3-F88385E5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F8C30E-82B8-49AC-A9A4-59A07944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41" y="1412777"/>
            <a:ext cx="7208937" cy="63202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if-else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lvl="1"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96278BFD-CAE7-412E-BEFF-F6455F158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531225"/>
            <a:ext cx="2707382" cy="3477419"/>
          </a:xfrm>
          <a:prstGeom prst="rect">
            <a:avLst/>
          </a:prstGeom>
          <a:solidFill>
            <a:srgbClr val="E5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indent="55563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69863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>
                <a:cs typeface="Times New Roman" panose="02020603050405020304" pitchFamily="18" charset="0"/>
              </a:rPr>
              <a:t>Step a</a:t>
            </a:r>
          </a:p>
          <a:p>
            <a:pPr lvl="1">
              <a:lnSpc>
                <a:spcPct val="85000"/>
              </a:lnSpc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</a:pPr>
            <a:r>
              <a:rPr lang="en-US" altLang="zh-CN" sz="1788" b="1" dirty="0">
                <a:cs typeface="Times New Roman" panose="02020603050405020304" pitchFamily="18" charset="0"/>
              </a:rPr>
              <a:t>if (</a:t>
            </a:r>
            <a:r>
              <a:rPr lang="en-US" altLang="zh-CN" sz="1788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condition is true</a:t>
            </a:r>
            <a:r>
              <a:rPr lang="en-US" altLang="zh-CN" sz="1788" b="1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	Step m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	Step 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  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  else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  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	Step x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	Step y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  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788" b="1" dirty="0"/>
              <a:t>  Step z</a:t>
            </a:r>
            <a:endParaRPr lang="zh-CN" altLang="en-US" sz="1788" b="1" dirty="0"/>
          </a:p>
        </p:txBody>
      </p:sp>
      <p:pic>
        <p:nvPicPr>
          <p:cNvPr id="34821" name="图片 9">
            <a:extLst>
              <a:ext uri="{FF2B5EF4-FFF2-40B4-BE49-F238E27FC236}">
                <a16:creationId xmlns:a16="http://schemas.microsoft.com/office/drawing/2014/main" id="{59CE65F0-3FEF-4DF2-954B-0BEDCFE91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64" y="2649890"/>
            <a:ext cx="3325217" cy="31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>
            <a:extLst>
              <a:ext uri="{FF2B5EF4-FFF2-40B4-BE49-F238E27FC236}">
                <a16:creationId xmlns:a16="http://schemas.microsoft.com/office/drawing/2014/main" id="{D2AB48B0-35BD-42E9-9934-E9BEFF8B0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92F10D-6CEC-4392-A0EA-F7225226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36512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if-else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endParaRPr lang="en-US" altLang="zh-CN" dirty="0"/>
          </a:p>
          <a:p>
            <a:pPr lvl="1" eaLnBrk="1" hangingPunct="1">
              <a:defRPr/>
            </a:pPr>
            <a:r>
              <a:rPr lang="en-US" altLang="zh-CN" dirty="0"/>
              <a:t>This prints x is 100, if indeed x has a value of 100; but if it does not, and only if it does not, it prints x is not 100 instead.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35844" name="图片 1">
            <a:extLst>
              <a:ext uri="{FF2B5EF4-FFF2-40B4-BE49-F238E27FC236}">
                <a16:creationId xmlns:a16="http://schemas.microsoft.com/office/drawing/2014/main" id="{34236A69-7A3B-4F6E-8A5E-BB9A5FE1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060848"/>
            <a:ext cx="3139480" cy="11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>
            <a:extLst>
              <a:ext uri="{FF2B5EF4-FFF2-40B4-BE49-F238E27FC236}">
                <a16:creationId xmlns:a16="http://schemas.microsoft.com/office/drawing/2014/main" id="{6288E928-EC68-4D93-9013-07A7155B3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A18B2-73BC-4484-8AA8-227B5A72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22870"/>
            <a:ext cx="9433048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if-else</a:t>
            </a:r>
            <a:r>
              <a:rPr lang="zh-CN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zh-CN" sz="2000" dirty="0"/>
              <a:t>Several if + else structures can be concatenated with the intention of checking a range of values. For example:</a:t>
            </a:r>
          </a:p>
          <a:p>
            <a:pPr lvl="1" eaLnBrk="1" hangingPunct="1">
              <a:defRPr/>
            </a:pPr>
            <a:r>
              <a:rPr lang="en-US" altLang="zh-CN" sz="2000" dirty="0"/>
              <a:t>This prints whether x is positive, negative, or zero by concatenating two if-else structures. </a:t>
            </a:r>
          </a:p>
          <a:p>
            <a:pPr lvl="1" eaLnBrk="1" hangingPunct="1">
              <a:defRPr/>
            </a:pPr>
            <a:r>
              <a:rPr lang="en-US" altLang="zh-CN" sz="2000" dirty="0"/>
              <a:t>Again, it would have also been possible to execute more than a single statement per case by grouping them into blocks enclosed in braces: {}.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36868" name="图片 1">
            <a:extLst>
              <a:ext uri="{FF2B5EF4-FFF2-40B4-BE49-F238E27FC236}">
                <a16:creationId xmlns:a16="http://schemas.microsoft.com/office/drawing/2014/main" id="{711584EA-1E35-497C-81BF-D231597A8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204864"/>
            <a:ext cx="321528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5F7EAE4-2A9E-48B5-BE7D-E3B75673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1" y="2356098"/>
            <a:ext cx="5553075" cy="3009900"/>
          </a:xfrm>
          <a:prstGeom prst="rect">
            <a:avLst/>
          </a:prstGeom>
        </p:spPr>
      </p:pic>
      <p:sp>
        <p:nvSpPr>
          <p:cNvPr id="37891" name="标题 1">
            <a:extLst>
              <a:ext uri="{FF2B5EF4-FFF2-40B4-BE49-F238E27FC236}">
                <a16:creationId xmlns:a16="http://schemas.microsoft.com/office/drawing/2014/main" id="{6BF52517-2855-4C7B-A867-D16DBB616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7892" name="内容占位符 2">
            <a:extLst>
              <a:ext uri="{FF2B5EF4-FFF2-40B4-BE49-F238E27FC236}">
                <a16:creationId xmlns:a16="http://schemas.microsoft.com/office/drawing/2014/main" id="{EBD3AB75-79A3-4D8E-90AA-CB1EEB16F1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07670"/>
            <a:ext cx="7208936" cy="508198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83F868-D02F-48DF-92B0-DC12CD7E7A3E}"/>
              </a:ext>
            </a:extLst>
          </p:cNvPr>
          <p:cNvSpPr/>
          <p:nvPr/>
        </p:nvSpPr>
        <p:spPr bwMode="auto">
          <a:xfrm>
            <a:off x="7320136" y="2865078"/>
            <a:ext cx="3600400" cy="99597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value of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account_balance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 than 0,line 16 is executed; 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the line 19 is executed.</a:t>
            </a:r>
          </a:p>
        </p:txBody>
      </p:sp>
      <p:cxnSp>
        <p:nvCxnSpPr>
          <p:cNvPr id="37895" name="直接箭头连接符 8">
            <a:extLst>
              <a:ext uri="{FF2B5EF4-FFF2-40B4-BE49-F238E27FC236}">
                <a16:creationId xmlns:a16="http://schemas.microsoft.com/office/drawing/2014/main" id="{C21BC907-24A2-4B2C-A3E4-62F7DD8B12E3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flipH="1">
            <a:off x="5375920" y="3363064"/>
            <a:ext cx="1944216" cy="786017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BB7F4D1-44CD-42BF-B975-DD700BDC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22" y="1632098"/>
            <a:ext cx="5629275" cy="4524375"/>
          </a:xfrm>
          <a:prstGeom prst="rect">
            <a:avLst/>
          </a:prstGeom>
        </p:spPr>
      </p:pic>
      <p:sp>
        <p:nvSpPr>
          <p:cNvPr id="38915" name="标题 1">
            <a:extLst>
              <a:ext uri="{FF2B5EF4-FFF2-40B4-BE49-F238E27FC236}">
                <a16:creationId xmlns:a16="http://schemas.microsoft.com/office/drawing/2014/main" id="{8FBEAB0B-D333-4A75-9363-1820B6B0C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26628" name="内容占位符 2">
            <a:extLst>
              <a:ext uri="{FF2B5EF4-FFF2-40B4-BE49-F238E27FC236}">
                <a16:creationId xmlns:a16="http://schemas.microsoft.com/office/drawing/2014/main" id="{CDD96DC8-75A2-4870-B567-4450E6789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8306" y="1839536"/>
            <a:ext cx="4115891" cy="1265859"/>
          </a:xfr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000" dirty="0"/>
              <a:t>Compound statements</a:t>
            </a:r>
            <a:r>
              <a:rPr lang="zh-CN" altLang="en-US" sz="2000" dirty="0"/>
              <a:t>：</a:t>
            </a:r>
            <a:r>
              <a:rPr lang="en-US" altLang="zh-CN" sz="2000" dirty="0"/>
              <a:t>A compound statement is one or more statements enclosed in braces { and }.</a:t>
            </a:r>
            <a:endParaRPr lang="zh-CN" altLang="en-US" sz="1625" dirty="0"/>
          </a:p>
        </p:txBody>
      </p:sp>
      <p:cxnSp>
        <p:nvCxnSpPr>
          <p:cNvPr id="38918" name="直接箭头连接符 6">
            <a:extLst>
              <a:ext uri="{FF2B5EF4-FFF2-40B4-BE49-F238E27FC236}">
                <a16:creationId xmlns:a16="http://schemas.microsoft.com/office/drawing/2014/main" id="{19BB272A-FC3C-45D1-A5EE-07EE46156AEE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flipH="1">
            <a:off x="6312024" y="5555543"/>
            <a:ext cx="767416" cy="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4FA8AF0-076D-4288-A9F9-017218E9A8DC}"/>
              </a:ext>
            </a:extLst>
          </p:cNvPr>
          <p:cNvSpPr/>
          <p:nvPr/>
        </p:nvSpPr>
        <p:spPr bwMode="auto">
          <a:xfrm>
            <a:off x="6911580" y="3726779"/>
            <a:ext cx="3864940" cy="10438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>
              <a:solidFill>
                <a:schemeClr val="tx1"/>
              </a:solidFill>
            </a:endParaRPr>
          </a:p>
        </p:txBody>
      </p:sp>
      <p:pic>
        <p:nvPicPr>
          <p:cNvPr id="38921" name="Picture 3">
            <a:extLst>
              <a:ext uri="{FF2B5EF4-FFF2-40B4-BE49-F238E27FC236}">
                <a16:creationId xmlns:a16="http://schemas.microsoft.com/office/drawing/2014/main" id="{A99B0052-3648-4D94-BF18-23B4FAB7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89" y="3834762"/>
            <a:ext cx="3598426" cy="8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3DF5FAF-E88E-4276-8BEF-BF482F6F940E}"/>
              </a:ext>
            </a:extLst>
          </p:cNvPr>
          <p:cNvSpPr/>
          <p:nvPr/>
        </p:nvSpPr>
        <p:spPr bwMode="auto">
          <a:xfrm>
            <a:off x="7079441" y="5099732"/>
            <a:ext cx="3872879" cy="91162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statements within a compound statement are usually indented for appearance purposes.</a:t>
            </a:r>
          </a:p>
        </p:txBody>
      </p:sp>
      <p:sp>
        <p:nvSpPr>
          <p:cNvPr id="38923" name="文本框 10">
            <a:extLst>
              <a:ext uri="{FF2B5EF4-FFF2-40B4-BE49-F238E27FC236}">
                <a16:creationId xmlns:a16="http://schemas.microsoft.com/office/drawing/2014/main" id="{DF2C3BF7-3532-48AC-B19A-B8E53C2D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75" y="3284985"/>
            <a:ext cx="169743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>
            <a:extLst>
              <a:ext uri="{FF2B5EF4-FFF2-40B4-BE49-F238E27FC236}">
                <a16:creationId xmlns:a16="http://schemas.microsoft.com/office/drawing/2014/main" id="{A15C7AE4-0D3A-4692-A972-43775717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586A2-8895-481D-85E2-0B59D207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if</a:t>
            </a:r>
            <a:r>
              <a:rPr lang="en-US" altLang="zh-CN" b="1" dirty="0"/>
              <a:t> statements</a:t>
            </a:r>
          </a:p>
          <a:p>
            <a:pPr lvl="1" eaLnBrk="1" hangingPunct="1">
              <a:defRPr/>
            </a:pPr>
            <a:r>
              <a:rPr lang="en-US" altLang="zh-CN" dirty="0"/>
              <a:t>When an if statement occurs within another if statement</a:t>
            </a:r>
            <a:r>
              <a:rPr lang="zh-CN" altLang="en-US" dirty="0"/>
              <a:t>。</a:t>
            </a:r>
            <a:endParaRPr lang="en-US" altLang="zh-CN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EC926216-1D12-446A-B0B7-EAA73CF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753" y="4705947"/>
            <a:ext cx="4320977" cy="870645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8331371E-8412-4D96-83A7-1205443B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1520" y="2886010"/>
            <a:ext cx="3750866" cy="638472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上下箭头 5">
            <a:extLst>
              <a:ext uri="{FF2B5EF4-FFF2-40B4-BE49-F238E27FC236}">
                <a16:creationId xmlns:a16="http://schemas.microsoft.com/office/drawing/2014/main" id="{472EBFFD-1F01-4207-91AA-BA3841E3EC0F}"/>
              </a:ext>
            </a:extLst>
          </p:cNvPr>
          <p:cNvSpPr/>
          <p:nvPr/>
        </p:nvSpPr>
        <p:spPr bwMode="auto">
          <a:xfrm>
            <a:off x="5640253" y="3588963"/>
            <a:ext cx="393403" cy="988020"/>
          </a:xfrm>
          <a:prstGeom prst="upDownArrow">
            <a:avLst/>
          </a:prstGeom>
          <a:solidFill>
            <a:schemeClr val="bg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>
            <a:extLst>
              <a:ext uri="{FF2B5EF4-FFF2-40B4-BE49-F238E27FC236}">
                <a16:creationId xmlns:a16="http://schemas.microsoft.com/office/drawing/2014/main" id="{777B31EA-8135-4F9B-A494-FC151325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80" y="2852936"/>
            <a:ext cx="5256584" cy="30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1">
            <a:extLst>
              <a:ext uri="{FF2B5EF4-FFF2-40B4-BE49-F238E27FC236}">
                <a16:creationId xmlns:a16="http://schemas.microsoft.com/office/drawing/2014/main" id="{81E6D61A-B7B9-4F35-81CF-6C51F9320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40964" name="内容占位符 2">
            <a:extLst>
              <a:ext uri="{FF2B5EF4-FFF2-40B4-BE49-F238E27FC236}">
                <a16:creationId xmlns:a16="http://schemas.microsoft.com/office/drawing/2014/main" id="{9D99C55C-B511-4137-8F8C-89F8F398E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46240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switch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statement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/>
              <a:t>equivalent to a series of if-else statements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/>
              <a:t>keyword : switch,  case</a:t>
            </a:r>
          </a:p>
          <a:p>
            <a:pPr lvl="1" eaLnBrk="1" hangingPunct="1"/>
            <a:endParaRPr lang="en-US" altLang="zh-CN" dirty="0"/>
          </a:p>
          <a:p>
            <a:pPr eaLnBrk="1" hangingPunct="1"/>
            <a:endParaRPr lang="zh-CN" altLang="en-US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标题 1">
            <a:extLst>
              <a:ext uri="{FF2B5EF4-FFF2-40B4-BE49-F238E27FC236}">
                <a16:creationId xmlns:a16="http://schemas.microsoft.com/office/drawing/2014/main" id="{1939CDD4-2E37-423F-9B1E-B6BA630A0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9F2F97F9-8A1B-4C1F-8D41-F3AB57A01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751" y="1391830"/>
            <a:ext cx="4796160" cy="761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Switch </a:t>
            </a:r>
            <a:r>
              <a:rPr lang="zh-CN" altLang="en-US" dirty="0"/>
              <a:t> </a:t>
            </a:r>
            <a:r>
              <a:rPr lang="en-US" altLang="zh-CN" dirty="0"/>
              <a:t>statement</a:t>
            </a: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0B6F1D-644A-43AE-A139-A2569FFA7895}"/>
              </a:ext>
            </a:extLst>
          </p:cNvPr>
          <p:cNvSpPr/>
          <p:nvPr/>
        </p:nvSpPr>
        <p:spPr bwMode="auto">
          <a:xfrm>
            <a:off x="1559497" y="2420888"/>
            <a:ext cx="3053061" cy="461764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“op” must be of type char or int.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D9B1A3-6756-4A1A-9391-C0A49B0DEAA2}"/>
              </a:ext>
            </a:extLst>
          </p:cNvPr>
          <p:cNvSpPr/>
          <p:nvPr/>
        </p:nvSpPr>
        <p:spPr bwMode="auto">
          <a:xfrm>
            <a:off x="1327996" y="3467598"/>
            <a:ext cx="3903908" cy="204963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“ op”  is compared with each “case” value in turn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 following “case” will be executed if matched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“break” statement terminates the switch statement.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50F127-31B4-4376-AB6C-5933BAC3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73" y="2132856"/>
            <a:ext cx="547946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>
            <a:extLst>
              <a:ext uri="{FF2B5EF4-FFF2-40B4-BE49-F238E27FC236}">
                <a16:creationId xmlns:a16="http://schemas.microsoft.com/office/drawing/2014/main" id="{B78A64A1-CE42-4FE4-A4F6-D0AB6A21F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6064" y="1760266"/>
            <a:ext cx="4752528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1">
            <a:extLst>
              <a:ext uri="{FF2B5EF4-FFF2-40B4-BE49-F238E27FC236}">
                <a16:creationId xmlns:a16="http://schemas.microsoft.com/office/drawing/2014/main" id="{F0EA6CDD-4CB5-49F7-8E1D-98D54CB5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33795" name="内容占位符 2">
            <a:extLst>
              <a:ext uri="{FF2B5EF4-FFF2-40B4-BE49-F238E27FC236}">
                <a16:creationId xmlns:a16="http://schemas.microsoft.com/office/drawing/2014/main" id="{8A2BBA22-7D01-4124-A146-898789D75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386" y="1379279"/>
            <a:ext cx="4796160" cy="761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Switch </a:t>
            </a:r>
            <a:r>
              <a:rPr lang="zh-CN" altLang="en-US" dirty="0"/>
              <a:t> </a:t>
            </a:r>
            <a:r>
              <a:rPr lang="en-US" altLang="zh-CN" dirty="0"/>
              <a:t>statement</a:t>
            </a: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4899B84-75C9-4337-879D-2110B11D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718" y="5387307"/>
            <a:ext cx="870644" cy="233461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277" tIns="36639" rIns="73277" bIns="36639"/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1625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4C5103-F057-4AF6-AC0C-E751AA20E624}"/>
              </a:ext>
            </a:extLst>
          </p:cNvPr>
          <p:cNvSpPr/>
          <p:nvPr/>
        </p:nvSpPr>
        <p:spPr bwMode="auto">
          <a:xfrm>
            <a:off x="1271464" y="3429000"/>
            <a:ext cx="3296605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If no case matches the value of “OP”, the default case is executed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</p:txBody>
      </p:sp>
      <p:cxnSp>
        <p:nvCxnSpPr>
          <p:cNvPr id="45063" name="直接连接符 8">
            <a:extLst>
              <a:ext uri="{FF2B5EF4-FFF2-40B4-BE49-F238E27FC236}">
                <a16:creationId xmlns:a16="http://schemas.microsoft.com/office/drawing/2014/main" id="{9B4D9F6A-9F78-4016-A3E7-47FF320EDAAA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5269633" y="4618560"/>
            <a:ext cx="552053" cy="76874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>
            <a:extLst>
              <a:ext uri="{FF2B5EF4-FFF2-40B4-BE49-F238E27FC236}">
                <a16:creationId xmlns:a16="http://schemas.microsoft.com/office/drawing/2014/main" id="{A111E0AD-B46A-42B3-B787-FEDE06783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19459" name="内容占位符 2">
            <a:extLst>
              <a:ext uri="{FF2B5EF4-FFF2-40B4-BE49-F238E27FC236}">
                <a16:creationId xmlns:a16="http://schemas.microsoft.com/office/drawing/2014/main" id="{FC0CBFA1-D0AB-4DDA-B8FB-F259A0389D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Sequence program construct</a:t>
            </a:r>
          </a:p>
          <a:p>
            <a:pPr lvl="1" eaLnBrk="1" hangingPunct="1"/>
            <a:r>
              <a:rPr lang="en-US" altLang="zh-CN" sz="2000" dirty="0"/>
              <a:t>Top-to-bottom: execute one statement after the other</a:t>
            </a:r>
          </a:p>
          <a:p>
            <a:pPr lvl="1" eaLnBrk="1" hangingPunct="1"/>
            <a:r>
              <a:rPr lang="en-US" altLang="zh-CN" sz="2000" dirty="0"/>
              <a:t>Only the simplest of problems can be solved</a:t>
            </a:r>
          </a:p>
          <a:p>
            <a:pPr marL="0" indent="0" eaLnBrk="1" hangingPunct="1">
              <a:buNone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FE18F0-D5DC-4C98-88A3-412F4FD6CC7A}"/>
              </a:ext>
            </a:extLst>
          </p:cNvPr>
          <p:cNvSpPr/>
          <p:nvPr/>
        </p:nvSpPr>
        <p:spPr bwMode="auto">
          <a:xfrm>
            <a:off x="4079776" y="2950958"/>
            <a:ext cx="1288554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>
                <a:solidFill>
                  <a:schemeClr val="tx1"/>
                </a:solidFill>
              </a:rPr>
              <a:t>1</a:t>
            </a:r>
            <a:endParaRPr lang="zh-CN" altLang="en-US" sz="1625" i="1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1AEB60-AB4F-4353-A009-C14CF0AB5250}"/>
              </a:ext>
            </a:extLst>
          </p:cNvPr>
          <p:cNvSpPr/>
          <p:nvPr/>
        </p:nvSpPr>
        <p:spPr bwMode="auto">
          <a:xfrm>
            <a:off x="4079776" y="4094680"/>
            <a:ext cx="1288554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 err="1"/>
              <a:t>i</a:t>
            </a:r>
            <a:endParaRPr lang="zh-CN" altLang="en-US" sz="1625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3A8B4A-A858-4882-8909-499187F792CB}"/>
              </a:ext>
            </a:extLst>
          </p:cNvPr>
          <p:cNvSpPr/>
          <p:nvPr/>
        </p:nvSpPr>
        <p:spPr bwMode="auto">
          <a:xfrm>
            <a:off x="4082356" y="4666541"/>
            <a:ext cx="1285975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2DE4C7-E29F-4877-87DC-7499F393DB37}"/>
              </a:ext>
            </a:extLst>
          </p:cNvPr>
          <p:cNvSpPr/>
          <p:nvPr/>
        </p:nvSpPr>
        <p:spPr bwMode="auto">
          <a:xfrm>
            <a:off x="4079776" y="5238402"/>
            <a:ext cx="1288554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/>
              <a:t>n</a:t>
            </a:r>
            <a:endParaRPr lang="zh-CN" altLang="en-US" sz="1625" i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F48D7A-F0A0-40A8-B6AF-12A13D423B51}"/>
              </a:ext>
            </a:extLst>
          </p:cNvPr>
          <p:cNvSpPr/>
          <p:nvPr/>
        </p:nvSpPr>
        <p:spPr bwMode="auto">
          <a:xfrm>
            <a:off x="6273975" y="3862508"/>
            <a:ext cx="2147589" cy="46434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construct</a:t>
            </a:r>
          </a:p>
        </p:txBody>
      </p:sp>
      <p:cxnSp>
        <p:nvCxnSpPr>
          <p:cNvPr id="19465" name="直接箭头连接符 8">
            <a:extLst>
              <a:ext uri="{FF2B5EF4-FFF2-40B4-BE49-F238E27FC236}">
                <a16:creationId xmlns:a16="http://schemas.microsoft.com/office/drawing/2014/main" id="{2626CE44-2C7E-4F85-801C-A89986807CFC}"/>
              </a:ext>
            </a:extLst>
          </p:cNvPr>
          <p:cNvCxnSpPr>
            <a:cxnSpLocks noChangeShapeType="1"/>
            <a:stCxn id="13" idx="2"/>
            <a:endCxn id="5" idx="0"/>
          </p:cNvCxnSpPr>
          <p:nvPr/>
        </p:nvCxnSpPr>
        <p:spPr bwMode="auto">
          <a:xfrm flipH="1">
            <a:off x="4724054" y="3873658"/>
            <a:ext cx="645" cy="221023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直接箭头连接符 9">
            <a:extLst>
              <a:ext uri="{FF2B5EF4-FFF2-40B4-BE49-F238E27FC236}">
                <a16:creationId xmlns:a16="http://schemas.microsoft.com/office/drawing/2014/main" id="{48A2995E-2F5B-4326-92D9-B89010643A7B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4724053" y="4445519"/>
            <a:ext cx="1290" cy="221023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直接箭头连接符 10">
            <a:extLst>
              <a:ext uri="{FF2B5EF4-FFF2-40B4-BE49-F238E27FC236}">
                <a16:creationId xmlns:a16="http://schemas.microsoft.com/office/drawing/2014/main" id="{78F9E488-61DF-44D8-A677-474DF73D8EF2}"/>
              </a:ext>
            </a:extLst>
          </p:cNvPr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4724053" y="5017380"/>
            <a:ext cx="1290" cy="221023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29AF997-AF38-4C54-ABFB-3EA7B2F47BE6}"/>
              </a:ext>
            </a:extLst>
          </p:cNvPr>
          <p:cNvSpPr/>
          <p:nvPr/>
        </p:nvSpPr>
        <p:spPr bwMode="auto">
          <a:xfrm>
            <a:off x="4081066" y="3522819"/>
            <a:ext cx="1287264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…</a:t>
            </a:r>
            <a:endParaRPr lang="zh-CN" altLang="en-US" sz="1625" dirty="0"/>
          </a:p>
        </p:txBody>
      </p:sp>
      <p:cxnSp>
        <p:nvCxnSpPr>
          <p:cNvPr id="19469" name="直接箭头连接符 13">
            <a:extLst>
              <a:ext uri="{FF2B5EF4-FFF2-40B4-BE49-F238E27FC236}">
                <a16:creationId xmlns:a16="http://schemas.microsoft.com/office/drawing/2014/main" id="{454F89EA-2612-42C9-B352-2F48CEEA01A2}"/>
              </a:ext>
            </a:extLst>
          </p:cNvPr>
          <p:cNvCxnSpPr>
            <a:cxnSpLocks noChangeShapeType="1"/>
            <a:stCxn id="4" idx="2"/>
            <a:endCxn id="13" idx="0"/>
          </p:cNvCxnSpPr>
          <p:nvPr/>
        </p:nvCxnSpPr>
        <p:spPr bwMode="auto">
          <a:xfrm>
            <a:off x="4724054" y="3301797"/>
            <a:ext cx="645" cy="221023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标题 1">
            <a:extLst>
              <a:ext uri="{FF2B5EF4-FFF2-40B4-BE49-F238E27FC236}">
                <a16:creationId xmlns:a16="http://schemas.microsoft.com/office/drawing/2014/main" id="{EB21B230-0500-48F0-ABEE-9A559AAB6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5.3 Selection</a:t>
            </a:r>
            <a:endParaRPr lang="zh-CN" altLang="en-US" dirty="0"/>
          </a:p>
        </p:txBody>
      </p:sp>
      <p:sp>
        <p:nvSpPr>
          <p:cNvPr id="46084" name="内容占位符 2">
            <a:extLst>
              <a:ext uri="{FF2B5EF4-FFF2-40B4-BE49-F238E27FC236}">
                <a16:creationId xmlns:a16="http://schemas.microsoft.com/office/drawing/2014/main" id="{791C33A9-3D03-496C-9378-BBF3A1747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273" y="1412776"/>
            <a:ext cx="5663948" cy="82937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b="1" dirty="0"/>
              <a:t>The conditional operator </a:t>
            </a:r>
            <a:r>
              <a:rPr lang="en-US" altLang="zh-CN" b="1" dirty="0">
                <a:solidFill>
                  <a:srgbClr val="FF0000"/>
                </a:solidFill>
              </a:rPr>
              <a:t>?:</a:t>
            </a:r>
            <a:endParaRPr lang="en-US" altLang="zh-CN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zh-CN" dirty="0"/>
              <a:t>a short form of if-else.</a:t>
            </a:r>
          </a:p>
          <a:p>
            <a:pPr eaLnBrk="1" hangingPunct="1"/>
            <a:endParaRPr lang="zh-CN" altLang="en-US" dirty="0"/>
          </a:p>
          <a:p>
            <a:pPr eaLnBrk="1" hangingPunct="1"/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CC431F-CDEC-4A97-BF69-8A95715C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2302460"/>
            <a:ext cx="4287441" cy="820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6090" name="图片 3">
            <a:extLst>
              <a:ext uri="{FF2B5EF4-FFF2-40B4-BE49-F238E27FC236}">
                <a16:creationId xmlns:a16="http://schemas.microsoft.com/office/drawing/2014/main" id="{93467E01-B0FA-4FA6-AFC9-DFEA7F0F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05" y="4778424"/>
            <a:ext cx="1960736" cy="11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3C6711-2710-43BE-BE51-1ACCA3339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74" y="3284985"/>
            <a:ext cx="6159195" cy="2587897"/>
          </a:xfrm>
          <a:prstGeom prst="rect">
            <a:avLst/>
          </a:prstGeom>
        </p:spPr>
      </p:pic>
      <p:sp>
        <p:nvSpPr>
          <p:cNvPr id="4" name="箭头: 左右 3">
            <a:extLst>
              <a:ext uri="{FF2B5EF4-FFF2-40B4-BE49-F238E27FC236}">
                <a16:creationId xmlns:a16="http://schemas.microsoft.com/office/drawing/2014/main" id="{A0898966-350E-4B1F-8E12-BE9CD5B114D8}"/>
              </a:ext>
            </a:extLst>
          </p:cNvPr>
          <p:cNvSpPr/>
          <p:nvPr/>
        </p:nvSpPr>
        <p:spPr>
          <a:xfrm>
            <a:off x="5031282" y="5311224"/>
            <a:ext cx="3152950" cy="13400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>
            <a:extLst>
              <a:ext uri="{FF2B5EF4-FFF2-40B4-BE49-F238E27FC236}">
                <a16:creationId xmlns:a16="http://schemas.microsoft.com/office/drawing/2014/main" id="{B3BE7C4B-F58F-4F9F-8DDD-4B078072C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47107" name="内容占位符 2">
            <a:extLst>
              <a:ext uri="{FF2B5EF4-FFF2-40B4-BE49-F238E27FC236}">
                <a16:creationId xmlns:a16="http://schemas.microsoft.com/office/drawing/2014/main" id="{120A7FEF-3550-4E2D-8A64-4A827122A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36512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iterative control statements</a:t>
            </a:r>
          </a:p>
          <a:p>
            <a:pPr lvl="1" eaLnBrk="1" hangingPunct="1"/>
            <a:r>
              <a:rPr lang="en-US" altLang="zh-CN" dirty="0"/>
              <a:t>the while statement</a:t>
            </a:r>
          </a:p>
          <a:p>
            <a:pPr lvl="1" eaLnBrk="1" hangingPunct="1"/>
            <a:r>
              <a:rPr lang="en-US" altLang="zh-CN" dirty="0"/>
              <a:t>the do-while statement</a:t>
            </a:r>
          </a:p>
          <a:p>
            <a:pPr lvl="1" eaLnBrk="1" hangingPunct="1"/>
            <a:r>
              <a:rPr lang="en-US" altLang="zh-CN" dirty="0"/>
              <a:t>the for statement</a:t>
            </a:r>
          </a:p>
          <a:p>
            <a:pPr eaLnBrk="1" hangingPunct="1"/>
            <a:r>
              <a:rPr lang="en-US" altLang="zh-CN" b="1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while</a:t>
            </a:r>
            <a:r>
              <a:rPr lang="en-US" altLang="zh-CN" b="1" dirty="0"/>
              <a:t> statement</a:t>
            </a:r>
          </a:p>
          <a:p>
            <a:pPr lvl="1" eaLnBrk="1" hangingPunct="1"/>
            <a:endParaRPr lang="en-US" altLang="zh-CN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F72D1E-D4DC-4B1D-AC6D-52C194B49EAF}"/>
              </a:ext>
            </a:extLst>
          </p:cNvPr>
          <p:cNvSpPr/>
          <p:nvPr/>
        </p:nvSpPr>
        <p:spPr bwMode="auto">
          <a:xfrm>
            <a:off x="6676431" y="2384226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while (expression)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240E37-0F59-4683-8E2D-F688752088D9}"/>
              </a:ext>
            </a:extLst>
          </p:cNvPr>
          <p:cNvSpPr/>
          <p:nvPr/>
        </p:nvSpPr>
        <p:spPr bwMode="auto">
          <a:xfrm>
            <a:off x="6676431" y="3447473"/>
            <a:ext cx="2205633" cy="16252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/>
              <a:t>{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/>
              <a:t>statement 1;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/>
              <a:t>…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/>
              <a:t>statement n;</a:t>
            </a:r>
          </a:p>
          <a:p>
            <a:pPr algn="just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/>
              <a:t>}</a:t>
            </a:r>
            <a:endParaRPr lang="zh-CN" altLang="en-US" sz="1625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5E607F-C942-4895-B94E-FE7D9C07B06F}"/>
              </a:ext>
            </a:extLst>
          </p:cNvPr>
          <p:cNvSpPr/>
          <p:nvPr/>
        </p:nvSpPr>
        <p:spPr bwMode="auto">
          <a:xfrm>
            <a:off x="6676431" y="5574010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other statements;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cxnSp>
        <p:nvCxnSpPr>
          <p:cNvPr id="47111" name="直接箭头连接符 8">
            <a:extLst>
              <a:ext uri="{FF2B5EF4-FFF2-40B4-BE49-F238E27FC236}">
                <a16:creationId xmlns:a16="http://schemas.microsoft.com/office/drawing/2014/main" id="{A5B6A066-A332-4DC1-99FE-8075555B409A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7779247" y="2735064"/>
            <a:ext cx="0" cy="7124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形状 10">
            <a:extLst>
              <a:ext uri="{FF2B5EF4-FFF2-40B4-BE49-F238E27FC236}">
                <a16:creationId xmlns:a16="http://schemas.microsoft.com/office/drawing/2014/main" id="{D09F1B11-5B03-4451-AAA1-B2C4B8B87D76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 rot="5400000" flipH="1">
            <a:off x="6435023" y="3728451"/>
            <a:ext cx="2688449" cy="12700"/>
          </a:xfrm>
          <a:prstGeom prst="bentConnector5">
            <a:avLst>
              <a:gd name="adj1" fmla="val -8503"/>
              <a:gd name="adj2" fmla="val -16934606"/>
              <a:gd name="adj3" fmla="val 108503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A7E93E-FD11-4BDB-9C29-59B0C322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918" y="2906615"/>
            <a:ext cx="3524522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 b="1" dirty="0">
                <a:solidFill>
                  <a:srgbClr val="FF0000"/>
                </a:solidFill>
              </a:rPr>
              <a:t>if value of the expression is true</a:t>
            </a:r>
            <a:endParaRPr lang="zh-CN" altLang="en-US" sz="1625" b="1" dirty="0">
              <a:solidFill>
                <a:srgbClr val="FF0000"/>
              </a:solidFill>
            </a:endParaRPr>
          </a:p>
        </p:txBody>
      </p:sp>
      <p:cxnSp>
        <p:nvCxnSpPr>
          <p:cNvPr id="47114" name="形状 15">
            <a:extLst>
              <a:ext uri="{FF2B5EF4-FFF2-40B4-BE49-F238E27FC236}">
                <a16:creationId xmlns:a16="http://schemas.microsoft.com/office/drawing/2014/main" id="{B5272554-0526-4587-B9A3-8B809CBD4A71}"/>
              </a:ext>
            </a:extLst>
          </p:cNvPr>
          <p:cNvCxnSpPr>
            <a:cxnSpLocks noChangeShapeType="1"/>
            <a:stCxn id="5" idx="1"/>
            <a:endCxn id="7" idx="0"/>
          </p:cNvCxnSpPr>
          <p:nvPr/>
        </p:nvCxnSpPr>
        <p:spPr bwMode="auto">
          <a:xfrm rot="10800000" flipH="1" flipV="1">
            <a:off x="6676431" y="2559646"/>
            <a:ext cx="1102817" cy="3014365"/>
          </a:xfrm>
          <a:prstGeom prst="bentConnector4">
            <a:avLst>
              <a:gd name="adj1" fmla="val -16843"/>
              <a:gd name="adj2" fmla="val 92421"/>
            </a:avLst>
          </a:prstGeom>
          <a:noFill/>
          <a:ln w="952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TextBox 17">
            <a:extLst>
              <a:ext uri="{FF2B5EF4-FFF2-40B4-BE49-F238E27FC236}">
                <a16:creationId xmlns:a16="http://schemas.microsoft.com/office/drawing/2014/main" id="{4A00208A-8A9B-4282-A623-4DE179D0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486" y="4009431"/>
            <a:ext cx="1276945" cy="3173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625" b="1" dirty="0">
                <a:solidFill>
                  <a:srgbClr val="0B02BE"/>
                </a:solidFill>
              </a:rPr>
              <a:t>otherwise</a:t>
            </a:r>
            <a:endParaRPr lang="zh-CN" altLang="en-US" sz="1625" b="1" dirty="0">
              <a:solidFill>
                <a:srgbClr val="0B02BE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>
            <a:extLst>
              <a:ext uri="{FF2B5EF4-FFF2-40B4-BE49-F238E27FC236}">
                <a16:creationId xmlns:a16="http://schemas.microsoft.com/office/drawing/2014/main" id="{9394C0DE-E8B2-4C5B-85BB-8683BD0C4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9525C8C4-CA59-4471-9776-7498FADC2B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440483"/>
            <a:ext cx="9505056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while</a:t>
            </a:r>
            <a:r>
              <a:rPr lang="en-US" altLang="zh-CN" b="1" dirty="0"/>
              <a:t> statement</a:t>
            </a:r>
          </a:p>
          <a:p>
            <a:pPr lvl="1" eaLnBrk="1" hangingPunct="1">
              <a:defRPr/>
            </a:pPr>
            <a:r>
              <a:rPr lang="en-US" altLang="zh-CN" dirty="0"/>
              <a:t>The while-loop simply repeats statement while expression is true. If, after any execution of statement, expression is no longer true, the loop ends, and the program continues right after the loop.</a:t>
            </a:r>
          </a:p>
          <a:p>
            <a:pPr marL="185738" lvl="1" indent="0" eaLnBrk="1" hangingPunct="1">
              <a:buNone/>
              <a:defRPr/>
            </a:pPr>
            <a:endParaRPr lang="en-US" altLang="zh-CN" b="1" dirty="0"/>
          </a:p>
        </p:txBody>
      </p:sp>
      <p:pic>
        <p:nvPicPr>
          <p:cNvPr id="48132" name="图片 1">
            <a:extLst>
              <a:ext uri="{FF2B5EF4-FFF2-40B4-BE49-F238E27FC236}">
                <a16:creationId xmlns:a16="http://schemas.microsoft.com/office/drawing/2014/main" id="{BE9DC0E4-A7B7-44D6-AD83-65BDDB1D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74" y="3783634"/>
            <a:ext cx="7523659" cy="21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1">
            <a:extLst>
              <a:ext uri="{FF2B5EF4-FFF2-40B4-BE49-F238E27FC236}">
                <a16:creationId xmlns:a16="http://schemas.microsoft.com/office/drawing/2014/main" id="{39E93E50-0082-481D-A0D6-9B34E1A78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2852936"/>
            <a:ext cx="4864001" cy="280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矩形 4">
            <a:extLst>
              <a:ext uri="{FF2B5EF4-FFF2-40B4-BE49-F238E27FC236}">
                <a16:creationId xmlns:a16="http://schemas.microsoft.com/office/drawing/2014/main" id="{98C156CA-297A-40B3-965E-A205C4769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286" y="3037236"/>
            <a:ext cx="5382195" cy="2624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277" tIns="36639" rIns="73277" bIns="36639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</a:pPr>
            <a:endParaRPr lang="zh-CN" altLang="en-US" sz="1625"/>
          </a:p>
        </p:txBody>
      </p:sp>
      <p:sp>
        <p:nvSpPr>
          <p:cNvPr id="49156" name="标题 1">
            <a:extLst>
              <a:ext uri="{FF2B5EF4-FFF2-40B4-BE49-F238E27FC236}">
                <a16:creationId xmlns:a16="http://schemas.microsoft.com/office/drawing/2014/main" id="{3483263D-A936-46AD-8632-290705CC6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49157" name="内容占位符 2">
            <a:extLst>
              <a:ext uri="{FF2B5EF4-FFF2-40B4-BE49-F238E27FC236}">
                <a16:creationId xmlns:a16="http://schemas.microsoft.com/office/drawing/2014/main" id="{82020FA4-1CFC-4AD5-86C3-4C67A9196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46240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while</a:t>
            </a:r>
            <a:r>
              <a:rPr lang="en-US" altLang="zh-CN" b="1" dirty="0"/>
              <a:t> statement</a:t>
            </a:r>
          </a:p>
          <a:p>
            <a:pPr marL="185738" lvl="1" indent="0" eaLnBrk="1" hangingPunct="1">
              <a:buNone/>
            </a:pPr>
            <a:endParaRPr lang="en-US" altLang="zh-CN" b="1" dirty="0"/>
          </a:p>
        </p:txBody>
      </p:sp>
      <p:pic>
        <p:nvPicPr>
          <p:cNvPr id="49158" name="图片 3">
            <a:extLst>
              <a:ext uri="{FF2B5EF4-FFF2-40B4-BE49-F238E27FC236}">
                <a16:creationId xmlns:a16="http://schemas.microsoft.com/office/drawing/2014/main" id="{5E690232-8907-4349-9E52-374A577ED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85" y="3087432"/>
            <a:ext cx="5279805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标题 1">
            <a:extLst>
              <a:ext uri="{FF2B5EF4-FFF2-40B4-BE49-F238E27FC236}">
                <a16:creationId xmlns:a16="http://schemas.microsoft.com/office/drawing/2014/main" id="{A667CF20-B216-4E7E-83F2-ABAB853C3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C56878-983C-42F2-A428-B03B4E36E3FA}"/>
              </a:ext>
            </a:extLst>
          </p:cNvPr>
          <p:cNvSpPr/>
          <p:nvPr/>
        </p:nvSpPr>
        <p:spPr bwMode="auto">
          <a:xfrm>
            <a:off x="2351584" y="5301209"/>
            <a:ext cx="7133670" cy="110858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marL="342900" indent="-342900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statements 16~19 enclosed within { } are executed  repeatedly if the control expression “num != 0” is true.</a:t>
            </a:r>
          </a:p>
          <a:p>
            <a:pPr marL="342900" indent="-342900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repeated execution statements is called a program loop.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52F5A1-4C08-414E-AB5C-9EA2B1B31DDC}"/>
              </a:ext>
            </a:extLst>
          </p:cNvPr>
          <p:cNvSpPr/>
          <p:nvPr/>
        </p:nvSpPr>
        <p:spPr bwMode="auto">
          <a:xfrm>
            <a:off x="6694123" y="2023151"/>
            <a:ext cx="4235821" cy="266768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marL="0" lvl="1" algn="just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in a while loop:</a:t>
            </a:r>
          </a:p>
          <a:p>
            <a:pPr marL="0" lvl="1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Evaluate the control expression.</a:t>
            </a:r>
          </a:p>
          <a:p>
            <a:pPr marL="0" lvl="1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If the control expression is true, execute the statements in the loop and go back to 1.</a:t>
            </a:r>
          </a:p>
          <a:p>
            <a:pPr marL="0" lvl="1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the control expression is false, exit the loop and execute the next statement after the loop.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en-US" altLang="zh-CN" sz="1625" b="1" dirty="0"/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 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8D6886-103B-432C-B0C2-75EBDDFD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26" y="1700808"/>
            <a:ext cx="533953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852F8A-CE30-4F74-ABB6-10BFC044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497011"/>
            <a:ext cx="4901314" cy="352427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6B9C109-0085-4416-AC70-4AF80D4D761A}"/>
              </a:ext>
            </a:extLst>
          </p:cNvPr>
          <p:cNvSpPr/>
          <p:nvPr/>
        </p:nvSpPr>
        <p:spPr bwMode="auto">
          <a:xfrm>
            <a:off x="6888089" y="3068960"/>
            <a:ext cx="3080147" cy="56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/>
          </a:p>
        </p:txBody>
      </p:sp>
      <p:sp>
        <p:nvSpPr>
          <p:cNvPr id="51204" name="标题 1">
            <a:extLst>
              <a:ext uri="{FF2B5EF4-FFF2-40B4-BE49-F238E27FC236}">
                <a16:creationId xmlns:a16="http://schemas.microsoft.com/office/drawing/2014/main" id="{7478A867-06F7-4042-8966-B10926638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51205" name="内容占位符 2">
            <a:extLst>
              <a:ext uri="{FF2B5EF4-FFF2-40B4-BE49-F238E27FC236}">
                <a16:creationId xmlns:a16="http://schemas.microsoft.com/office/drawing/2014/main" id="{6D4056B8-5A66-439A-98F7-1CE126C85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6677" y="1440866"/>
            <a:ext cx="7440885" cy="700908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Program Example: Factorial calculation</a:t>
            </a:r>
            <a:endParaRPr lang="zh-CN" altLang="en-US" sz="2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2EA3344-616B-4875-A0BA-397C5BA662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9697" y="4768656"/>
            <a:ext cx="3674847" cy="244521"/>
          </a:xfrm>
          <a:prstGeom prst="straightConnector1">
            <a:avLst/>
          </a:prstGeom>
          <a:noFill/>
          <a:ln w="28575" cap="flat" cmpd="sng" algn="ctr">
            <a:solidFill>
              <a:srgbClr val="0B02B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208" name="文本框 4">
            <a:extLst>
              <a:ext uri="{FF2B5EF4-FFF2-40B4-BE49-F238E27FC236}">
                <a16:creationId xmlns:a16="http://schemas.microsoft.com/office/drawing/2014/main" id="{A74230B4-3F8C-429C-B1A1-9356ED3C3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644" y="4475860"/>
            <a:ext cx="2314717" cy="8425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/>
              <a:t>factorial *= </a:t>
            </a:r>
            <a:r>
              <a:rPr lang="en-US" altLang="zh-CN" sz="1625" dirty="0" err="1"/>
              <a:t>i</a:t>
            </a:r>
            <a:r>
              <a:rPr lang="en-US" altLang="zh-CN" sz="1625" dirty="0"/>
              <a:t> </a:t>
            </a:r>
          </a:p>
          <a:p>
            <a:r>
              <a:rPr lang="en-US" altLang="zh-CN" sz="1625" dirty="0">
                <a:solidFill>
                  <a:srgbClr val="FF0000"/>
                </a:solidFill>
              </a:rPr>
              <a:t>equals to</a:t>
            </a:r>
          </a:p>
          <a:p>
            <a:r>
              <a:rPr lang="en-US" altLang="zh-CN" sz="1625" dirty="0"/>
              <a:t>factorial = factorial *</a:t>
            </a:r>
            <a:r>
              <a:rPr lang="en-US" altLang="zh-CN" sz="1625" dirty="0" err="1"/>
              <a:t>i</a:t>
            </a:r>
            <a:r>
              <a:rPr lang="en-US" altLang="zh-CN" sz="1625" dirty="0"/>
              <a:t> </a:t>
            </a:r>
          </a:p>
        </p:txBody>
      </p:sp>
      <p:pic>
        <p:nvPicPr>
          <p:cNvPr id="51209" name="图片 6">
            <a:extLst>
              <a:ext uri="{FF2B5EF4-FFF2-40B4-BE49-F238E27FC236}">
                <a16:creationId xmlns:a16="http://schemas.microsoft.com/office/drawing/2014/main" id="{5AECA4CE-7605-4D48-BC8A-7C9D6C257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7" y="3186338"/>
            <a:ext cx="2640310" cy="3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>
            <a:extLst>
              <a:ext uri="{FF2B5EF4-FFF2-40B4-BE49-F238E27FC236}">
                <a16:creationId xmlns:a16="http://schemas.microsoft.com/office/drawing/2014/main" id="{4BAC3C53-D452-49A3-9ECA-17C0034B2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6888A6-F351-4B97-9F1E-C26A28BC7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325" y="1822605"/>
            <a:ext cx="4408686" cy="2502357"/>
          </a:xfrm>
        </p:spPr>
        <p:txBody>
          <a:bodyPr/>
          <a:lstStyle/>
          <a:p>
            <a:pPr eaLnBrk="1" hangingPunct="1"/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do-while</a:t>
            </a:r>
            <a:r>
              <a:rPr lang="en-US" altLang="zh-CN" sz="2000" dirty="0"/>
              <a:t> loop</a:t>
            </a:r>
          </a:p>
          <a:p>
            <a:pPr lvl="1" eaLnBrk="1" hangingPunct="1"/>
            <a:r>
              <a:rPr lang="en-US" altLang="zh-CN" sz="1800" dirty="0"/>
              <a:t>1. Execute the statements in the loop.</a:t>
            </a:r>
          </a:p>
          <a:p>
            <a:pPr lvl="1" eaLnBrk="1" hangingPunct="1"/>
            <a:r>
              <a:rPr lang="en-US" altLang="zh-CN" sz="1800" dirty="0"/>
              <a:t>2. Evaluate the control expression.</a:t>
            </a:r>
          </a:p>
          <a:p>
            <a:pPr lvl="1" eaLnBrk="1" hangingPunct="1"/>
            <a:r>
              <a:rPr lang="en-US" altLang="zh-CN" sz="1800" dirty="0"/>
              <a:t>3. If the control expression is true then go back to 1.</a:t>
            </a:r>
          </a:p>
          <a:p>
            <a:pPr lvl="1" eaLnBrk="1" hangingPunct="1"/>
            <a:r>
              <a:rPr lang="en-US" altLang="zh-CN" sz="1800" dirty="0"/>
              <a:t>4. If the control expression is false then exit the loop and execute the next statement after the loop.</a:t>
            </a:r>
          </a:p>
        </p:txBody>
      </p:sp>
      <p:sp>
        <p:nvSpPr>
          <p:cNvPr id="4" name="云形 3">
            <a:extLst>
              <a:ext uri="{FF2B5EF4-FFF2-40B4-BE49-F238E27FC236}">
                <a16:creationId xmlns:a16="http://schemas.microsoft.com/office/drawing/2014/main" id="{4E80F38C-9915-467A-9702-3CD348A05C91}"/>
              </a:ext>
            </a:extLst>
          </p:cNvPr>
          <p:cNvSpPr/>
          <p:nvPr/>
        </p:nvSpPr>
        <p:spPr bwMode="auto">
          <a:xfrm>
            <a:off x="5102820" y="1322685"/>
            <a:ext cx="5097636" cy="928688"/>
          </a:xfrm>
          <a:prstGeom prst="cloud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statements in a do-while loop are executed at least once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58FC5D-FC0A-49D0-8EA1-BEC29C8DE1DE}"/>
              </a:ext>
            </a:extLst>
          </p:cNvPr>
          <p:cNvSpPr/>
          <p:nvPr/>
        </p:nvSpPr>
        <p:spPr bwMode="auto">
          <a:xfrm>
            <a:off x="6734474" y="2384226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do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DAA2CD-AFB7-4B9A-90ED-3CA89E2C31CF}"/>
              </a:ext>
            </a:extLst>
          </p:cNvPr>
          <p:cNvSpPr/>
          <p:nvPr/>
        </p:nvSpPr>
        <p:spPr bwMode="auto">
          <a:xfrm>
            <a:off x="6734474" y="3001714"/>
            <a:ext cx="2205633" cy="16512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1;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n;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4A3B62-D410-49EF-B622-ACBD12EBEC29}"/>
              </a:ext>
            </a:extLst>
          </p:cNvPr>
          <p:cNvSpPr/>
          <p:nvPr/>
        </p:nvSpPr>
        <p:spPr bwMode="auto">
          <a:xfrm>
            <a:off x="6734474" y="5750719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other statements;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cxnSp>
        <p:nvCxnSpPr>
          <p:cNvPr id="52232" name="直接箭头连接符 8">
            <a:extLst>
              <a:ext uri="{FF2B5EF4-FFF2-40B4-BE49-F238E27FC236}">
                <a16:creationId xmlns:a16="http://schemas.microsoft.com/office/drawing/2014/main" id="{C65966A5-57EA-4EA3-BBF9-38A060D90494}"/>
              </a:ext>
            </a:extLst>
          </p:cNvPr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7837290" y="2735064"/>
            <a:ext cx="0" cy="266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形状 9">
            <a:extLst>
              <a:ext uri="{FF2B5EF4-FFF2-40B4-BE49-F238E27FC236}">
                <a16:creationId xmlns:a16="http://schemas.microsoft.com/office/drawing/2014/main" id="{A0EE14A8-B479-4BC5-9CBE-7BC76886F825}"/>
              </a:ext>
            </a:extLst>
          </p:cNvPr>
          <p:cNvCxnSpPr>
            <a:cxnSpLocks noChangeShapeType="1"/>
            <a:stCxn id="14" idx="3"/>
            <a:endCxn id="6" idx="0"/>
          </p:cNvCxnSpPr>
          <p:nvPr/>
        </p:nvCxnSpPr>
        <p:spPr bwMode="auto">
          <a:xfrm flipH="1" flipV="1">
            <a:off x="7837290" y="2384227"/>
            <a:ext cx="1102817" cy="2787353"/>
          </a:xfrm>
          <a:prstGeom prst="bentConnector4">
            <a:avLst>
              <a:gd name="adj1" fmla="val -79029"/>
              <a:gd name="adj2" fmla="val 106662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658BF2-9994-47C0-9FD3-C9BCA1CC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711" y="3506674"/>
            <a:ext cx="1908422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 dirty="0">
                <a:solidFill>
                  <a:srgbClr val="FF0000"/>
                </a:solidFill>
              </a:rPr>
              <a:t>if value of the expression is true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sp>
        <p:nvSpPr>
          <p:cNvPr id="52235" name="TextBox 12">
            <a:extLst>
              <a:ext uri="{FF2B5EF4-FFF2-40B4-BE49-F238E27FC236}">
                <a16:creationId xmlns:a16="http://schemas.microsoft.com/office/drawing/2014/main" id="{47A01338-137D-4785-BE4A-F54BFBE3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561" y="5402463"/>
            <a:ext cx="1276945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/>
              <a:t>otherwise</a:t>
            </a:r>
            <a:endParaRPr lang="zh-CN" altLang="en-US" sz="1625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DD1864-6A9E-4254-B57D-81863CBBFD16}"/>
              </a:ext>
            </a:extLst>
          </p:cNvPr>
          <p:cNvSpPr/>
          <p:nvPr/>
        </p:nvSpPr>
        <p:spPr bwMode="auto">
          <a:xfrm>
            <a:off x="6734474" y="4996160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 while (expression)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cxnSp>
        <p:nvCxnSpPr>
          <p:cNvPr id="52237" name="直接箭头连接符 17">
            <a:extLst>
              <a:ext uri="{FF2B5EF4-FFF2-40B4-BE49-F238E27FC236}">
                <a16:creationId xmlns:a16="http://schemas.microsoft.com/office/drawing/2014/main" id="{01DB622B-05A1-4BE9-8059-D29749456203}"/>
              </a:ext>
            </a:extLst>
          </p:cNvPr>
          <p:cNvCxnSpPr>
            <a:cxnSpLocks noChangeShapeType="1"/>
            <a:stCxn id="14" idx="2"/>
            <a:endCxn id="8" idx="0"/>
          </p:cNvCxnSpPr>
          <p:nvPr/>
        </p:nvCxnSpPr>
        <p:spPr bwMode="auto">
          <a:xfrm rot="5400000">
            <a:off x="7636073" y="5549503"/>
            <a:ext cx="403722" cy="129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8" name="直接箭头连接符 19">
            <a:extLst>
              <a:ext uri="{FF2B5EF4-FFF2-40B4-BE49-F238E27FC236}">
                <a16:creationId xmlns:a16="http://schemas.microsoft.com/office/drawing/2014/main" id="{304EF36F-E622-475E-B4AA-3237B645F644}"/>
              </a:ext>
            </a:extLst>
          </p:cNvPr>
          <p:cNvCxnSpPr>
            <a:cxnSpLocks noChangeShapeType="1"/>
            <a:stCxn id="7" idx="2"/>
            <a:endCxn id="14" idx="0"/>
          </p:cNvCxnSpPr>
          <p:nvPr/>
        </p:nvCxnSpPr>
        <p:spPr bwMode="auto">
          <a:xfrm>
            <a:off x="7837290" y="4652962"/>
            <a:ext cx="0" cy="34319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50C3240-75F5-490E-A884-7CF5CEA6DC23}"/>
              </a:ext>
            </a:extLst>
          </p:cNvPr>
          <p:cNvSpPr txBox="1"/>
          <p:nvPr/>
        </p:nvSpPr>
        <p:spPr>
          <a:xfrm>
            <a:off x="1100874" y="4550390"/>
            <a:ext cx="5322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behaves like a while-loop, except that condition is evaluated after the execution of statement instead of before, guaranteeing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execution of statement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if condition is never fulfilled.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>
            <a:extLst>
              <a:ext uri="{FF2B5EF4-FFF2-40B4-BE49-F238E27FC236}">
                <a16:creationId xmlns:a16="http://schemas.microsoft.com/office/drawing/2014/main" id="{447B7C8A-08B0-4620-AC03-76249A1C8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54275" name="内容占位符 2">
            <a:extLst>
              <a:ext uri="{FF2B5EF4-FFF2-40B4-BE49-F238E27FC236}">
                <a16:creationId xmlns:a16="http://schemas.microsoft.com/office/drawing/2014/main" id="{68245BFA-2F03-4589-9804-B3A2B13C9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3713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do-while</a:t>
            </a:r>
            <a:r>
              <a:rPr lang="en-US" altLang="zh-CN" b="1" dirty="0"/>
              <a:t> statement</a:t>
            </a:r>
          </a:p>
          <a:p>
            <a:pPr lvl="1" eaLnBrk="1" hangingPunct="1"/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7390BC-F797-48DA-9F6C-B90A3873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05" y="2471714"/>
            <a:ext cx="4443609" cy="31175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4A89B8-D736-4CD6-B53A-83E9FF47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050" y="2471713"/>
            <a:ext cx="4523147" cy="31326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>
            <a:extLst>
              <a:ext uri="{FF2B5EF4-FFF2-40B4-BE49-F238E27FC236}">
                <a16:creationId xmlns:a16="http://schemas.microsoft.com/office/drawing/2014/main" id="{E8F13B6D-2D8A-4789-AE09-EF00F6F63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57347" name="内容占位符 2">
            <a:extLst>
              <a:ext uri="{FF2B5EF4-FFF2-40B4-BE49-F238E27FC236}">
                <a16:creationId xmlns:a16="http://schemas.microsoft.com/office/drawing/2014/main" id="{B4E01338-7A6C-4343-842A-BCAF0229F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2911" y="1457011"/>
            <a:ext cx="5044318" cy="337321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/>
              <a:t>The </a:t>
            </a:r>
            <a:r>
              <a:rPr lang="en-US" altLang="zh-CN" sz="2400" b="1" i="1" dirty="0">
                <a:solidFill>
                  <a:srgbClr val="FF0000"/>
                </a:solidFill>
              </a:rPr>
              <a:t>for</a:t>
            </a:r>
            <a:r>
              <a:rPr lang="en-US" altLang="zh-CN" sz="2400" b="1" dirty="0"/>
              <a:t> statement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initial expression;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executed once at the beginning of the loop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continue condition;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loop continues while the it is true;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loop terminates when it becomes false;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increment expression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executed at the end of every pass through the loop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altLang="zh-CN" sz="2000" dirty="0"/>
          </a:p>
          <a:p>
            <a:pPr eaLnBrk="1" hangingPunct="1"/>
            <a:endParaRPr lang="en-US" altLang="zh-CN" sz="2400" b="1" dirty="0"/>
          </a:p>
          <a:p>
            <a:pPr eaLnBrk="1" hangingPunct="1"/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62D2F-2084-425D-BFED-C10415E874CD}"/>
              </a:ext>
            </a:extLst>
          </p:cNvPr>
          <p:cNvSpPr/>
          <p:nvPr/>
        </p:nvSpPr>
        <p:spPr bwMode="auto">
          <a:xfrm>
            <a:off x="6462634" y="1853579"/>
            <a:ext cx="3377782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for(“initial”; ”continue”; ”increment”)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FA405C-5C83-4830-AF28-8842CEDD3F97}"/>
              </a:ext>
            </a:extLst>
          </p:cNvPr>
          <p:cNvSpPr/>
          <p:nvPr/>
        </p:nvSpPr>
        <p:spPr bwMode="auto">
          <a:xfrm>
            <a:off x="7019847" y="3420740"/>
            <a:ext cx="2205633" cy="17104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{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1;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…</a:t>
            </a:r>
          </a:p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n;</a:t>
            </a:r>
          </a:p>
          <a:p>
            <a:pPr algn="just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}</a:t>
            </a:r>
            <a:endParaRPr lang="zh-CN" altLang="en-US" sz="1625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AC7BF-D238-4303-9484-00BA01126B53}"/>
              </a:ext>
            </a:extLst>
          </p:cNvPr>
          <p:cNvSpPr/>
          <p:nvPr/>
        </p:nvSpPr>
        <p:spPr bwMode="auto">
          <a:xfrm>
            <a:off x="7135933" y="5742458"/>
            <a:ext cx="2205633" cy="3508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solidFill>
                  <a:schemeClr val="tx1"/>
                </a:solidFill>
              </a:rPr>
              <a:t>other statements;</a:t>
            </a:r>
            <a:endParaRPr lang="zh-CN" altLang="en-US" sz="1625" dirty="0">
              <a:solidFill>
                <a:schemeClr val="tx1"/>
              </a:solidFill>
            </a:endParaRPr>
          </a:p>
        </p:txBody>
      </p:sp>
      <p:cxnSp>
        <p:nvCxnSpPr>
          <p:cNvPr id="57351" name="直接箭头连接符 7">
            <a:extLst>
              <a:ext uri="{FF2B5EF4-FFF2-40B4-BE49-F238E27FC236}">
                <a16:creationId xmlns:a16="http://schemas.microsoft.com/office/drawing/2014/main" id="{B3A5FCC3-9895-47D3-8308-A354AC1804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56148" y="2781622"/>
            <a:ext cx="1276945" cy="129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2" name="形状 8">
            <a:extLst>
              <a:ext uri="{FF2B5EF4-FFF2-40B4-BE49-F238E27FC236}">
                <a16:creationId xmlns:a16="http://schemas.microsoft.com/office/drawing/2014/main" id="{258DAFCF-CCBF-45AA-9AE1-BF6341138B24}"/>
              </a:ext>
            </a:extLst>
          </p:cNvPr>
          <p:cNvCxnSpPr>
            <a:cxnSpLocks noChangeShapeType="1"/>
            <a:stCxn id="6" idx="2"/>
          </p:cNvCxnSpPr>
          <p:nvPr/>
        </p:nvCxnSpPr>
        <p:spPr bwMode="auto">
          <a:xfrm rot="5400000" flipH="1" flipV="1">
            <a:off x="7064300" y="3202159"/>
            <a:ext cx="2987370" cy="870644"/>
          </a:xfrm>
          <a:prstGeom prst="bentConnector5">
            <a:avLst>
              <a:gd name="adj1" fmla="val -7652"/>
              <a:gd name="adj2" fmla="val 178929"/>
              <a:gd name="adj3" fmla="val 78628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5732A3-AB75-43D7-B2B4-3D2A93BD18F0}"/>
              </a:ext>
            </a:extLst>
          </p:cNvPr>
          <p:cNvSpPr txBox="1"/>
          <p:nvPr/>
        </p:nvSpPr>
        <p:spPr>
          <a:xfrm>
            <a:off x="8064632" y="2317915"/>
            <a:ext cx="2495865" cy="542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charset="0"/>
              </a:rPr>
              <a:t>if value of “continue” is true</a:t>
            </a:r>
            <a:endParaRPr lang="zh-CN" altLang="en-US" sz="1625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354" name="TextBox 10">
            <a:extLst>
              <a:ext uri="{FF2B5EF4-FFF2-40B4-BE49-F238E27FC236}">
                <a16:creationId xmlns:a16="http://schemas.microsoft.com/office/drawing/2014/main" id="{DD042F7D-8CB1-4607-9BF5-30193124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590" y="2492054"/>
            <a:ext cx="1276945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625"/>
              <a:t>otherwise</a:t>
            </a:r>
            <a:endParaRPr lang="zh-CN" altLang="en-US" sz="1625"/>
          </a:p>
        </p:txBody>
      </p:sp>
      <p:cxnSp>
        <p:nvCxnSpPr>
          <p:cNvPr id="57355" name="肘形连接符 36">
            <a:extLst>
              <a:ext uri="{FF2B5EF4-FFF2-40B4-BE49-F238E27FC236}">
                <a16:creationId xmlns:a16="http://schemas.microsoft.com/office/drawing/2014/main" id="{F9251630-5761-4076-9195-12F7AF69A5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1135" y="3014438"/>
            <a:ext cx="742950" cy="74295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57356" name="直接箭头连接符 39">
            <a:extLst>
              <a:ext uri="{FF2B5EF4-FFF2-40B4-BE49-F238E27FC236}">
                <a16:creationId xmlns:a16="http://schemas.microsoft.com/office/drawing/2014/main" id="{2031F408-B991-41C2-B22F-46D16DDADB5F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8065909" y="2143794"/>
            <a:ext cx="56754" cy="127694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7" name="肘形连接符 43">
            <a:extLst>
              <a:ext uri="{FF2B5EF4-FFF2-40B4-BE49-F238E27FC236}">
                <a16:creationId xmlns:a16="http://schemas.microsoft.com/office/drawing/2014/main" id="{9FEFD78F-E07E-4A56-831E-473D2B87E95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8064621" y="1853580"/>
            <a:ext cx="913209" cy="58043"/>
          </a:xfrm>
          <a:prstGeom prst="bentConnector4">
            <a:avLst>
              <a:gd name="adj1" fmla="val 634"/>
              <a:gd name="adj2" fmla="val 485642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8" name="形状 85">
            <a:extLst>
              <a:ext uri="{FF2B5EF4-FFF2-40B4-BE49-F238E27FC236}">
                <a16:creationId xmlns:a16="http://schemas.microsoft.com/office/drawing/2014/main" id="{429DC233-65DA-4D5C-B46B-9814AF42C83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95822" y="3545211"/>
            <a:ext cx="3772793" cy="964803"/>
          </a:xfrm>
          <a:prstGeom prst="bentConnector4">
            <a:avLst>
              <a:gd name="adj1" fmla="val 17736"/>
              <a:gd name="adj2" fmla="val 158416"/>
            </a:avLst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>
            <a:extLst>
              <a:ext uri="{FF2B5EF4-FFF2-40B4-BE49-F238E27FC236}">
                <a16:creationId xmlns:a16="http://schemas.microsoft.com/office/drawing/2014/main" id="{9693DB97-AD88-4E4B-8425-D872F37AF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55D687C8-C02A-4CC8-BA3F-7453162959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12776"/>
            <a:ext cx="9289032" cy="403205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/>
              <a:t>The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en-US" altLang="zh-CN" sz="2400" b="1" dirty="0"/>
              <a:t> statement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/>
              <a:t>The for loop is designed to iterate a number of times. Its syntax is: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/>
              <a:t>Like the while-loop, this loop repeats statement while condition is true.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/>
              <a:t>But, in addition, the for loop provides </a:t>
            </a:r>
            <a:r>
              <a:rPr lang="en-US" altLang="zh-CN" sz="2000" dirty="0">
                <a:solidFill>
                  <a:srgbClr val="FF0000"/>
                </a:solidFill>
              </a:rPr>
              <a:t>specific locations </a:t>
            </a:r>
            <a:r>
              <a:rPr lang="en-US" altLang="zh-CN" sz="2000" dirty="0"/>
              <a:t>to contain an </a:t>
            </a:r>
            <a:r>
              <a:rPr lang="en-US" altLang="zh-CN" sz="2000" dirty="0">
                <a:solidFill>
                  <a:srgbClr val="FF0000"/>
                </a:solidFill>
              </a:rPr>
              <a:t>initialization</a:t>
            </a:r>
            <a:r>
              <a:rPr lang="en-US" altLang="zh-CN" sz="2000" dirty="0"/>
              <a:t> and an </a:t>
            </a:r>
            <a:r>
              <a:rPr lang="en-US" altLang="zh-CN" sz="2000" dirty="0">
                <a:solidFill>
                  <a:srgbClr val="FF0000"/>
                </a:solidFill>
              </a:rPr>
              <a:t>increase expression</a:t>
            </a:r>
            <a:r>
              <a:rPr lang="en-US" altLang="zh-CN" sz="2000" dirty="0"/>
              <a:t>, executed before the loop begins the first time, and after each iteration, respectively.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/>
              <a:t>Therefore, it is especially useful to use counter variables as condition.</a:t>
            </a:r>
          </a:p>
          <a:p>
            <a:pPr marL="185738" lvl="1" indent="0" eaLnBrk="1" hangingPunct="1">
              <a:buNone/>
              <a:defRPr/>
            </a:pPr>
            <a:endParaRPr lang="en-US" altLang="zh-CN" dirty="0"/>
          </a:p>
        </p:txBody>
      </p:sp>
      <p:pic>
        <p:nvPicPr>
          <p:cNvPr id="58372" name="图片 1">
            <a:extLst>
              <a:ext uri="{FF2B5EF4-FFF2-40B4-BE49-F238E27FC236}">
                <a16:creationId xmlns:a16="http://schemas.microsoft.com/office/drawing/2014/main" id="{B16E4A3D-5E9A-416C-8C6E-973CBBFB4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28" y="2132856"/>
            <a:ext cx="474533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>
            <a:extLst>
              <a:ext uri="{FF2B5EF4-FFF2-40B4-BE49-F238E27FC236}">
                <a16:creationId xmlns:a16="http://schemas.microsoft.com/office/drawing/2014/main" id="{BDD3023B-13AC-4838-88E1-F871CDA6E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CE5C3E47-3D93-483D-A1E0-EFA42458C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Selection and iteration program constructs</a:t>
            </a:r>
          </a:p>
          <a:p>
            <a:pPr lvl="1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53E34D-809F-4053-A9E8-B173784C204D}"/>
              </a:ext>
            </a:extLst>
          </p:cNvPr>
          <p:cNvSpPr/>
          <p:nvPr/>
        </p:nvSpPr>
        <p:spPr bwMode="auto">
          <a:xfrm>
            <a:off x="4134695" y="2377480"/>
            <a:ext cx="1728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>
                <a:solidFill>
                  <a:schemeClr val="tx1"/>
                </a:solidFill>
              </a:rPr>
              <a:t>1</a:t>
            </a:r>
            <a:endParaRPr lang="zh-CN" altLang="en-US" sz="1625" i="1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FB3087-720B-4D7B-A973-E9AD684F834E}"/>
              </a:ext>
            </a:extLst>
          </p:cNvPr>
          <p:cNvSpPr/>
          <p:nvPr/>
        </p:nvSpPr>
        <p:spPr bwMode="auto">
          <a:xfrm>
            <a:off x="4134694" y="3750234"/>
            <a:ext cx="1728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 err="1"/>
              <a:t>i</a:t>
            </a:r>
            <a:endParaRPr lang="zh-CN" altLang="en-US" sz="1625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EA7268-03CA-4D8C-9157-9290BFB9CCA3}"/>
              </a:ext>
            </a:extLst>
          </p:cNvPr>
          <p:cNvSpPr/>
          <p:nvPr/>
        </p:nvSpPr>
        <p:spPr bwMode="auto">
          <a:xfrm>
            <a:off x="4137274" y="4436611"/>
            <a:ext cx="1728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en-US" altLang="zh-CN" sz="1625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CA3CB2-D642-4110-B769-8B36A1B75E00}"/>
              </a:ext>
            </a:extLst>
          </p:cNvPr>
          <p:cNvSpPr/>
          <p:nvPr/>
        </p:nvSpPr>
        <p:spPr bwMode="auto">
          <a:xfrm>
            <a:off x="4134695" y="5122986"/>
            <a:ext cx="1728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/>
              <a:t>n</a:t>
            </a:r>
            <a:endParaRPr lang="zh-CN" altLang="en-US" sz="1625" i="1" dirty="0"/>
          </a:p>
        </p:txBody>
      </p:sp>
      <p:cxnSp>
        <p:nvCxnSpPr>
          <p:cNvPr id="20488" name="直接箭头连接符 8">
            <a:extLst>
              <a:ext uri="{FF2B5EF4-FFF2-40B4-BE49-F238E27FC236}">
                <a16:creationId xmlns:a16="http://schemas.microsoft.com/office/drawing/2014/main" id="{DF79FE58-7DF6-417E-B176-6CADA3BFF6F8}"/>
              </a:ext>
            </a:extLst>
          </p:cNvPr>
          <p:cNvCxnSpPr>
            <a:cxnSpLocks noChangeShapeType="1"/>
            <a:stCxn id="13" idx="2"/>
            <a:endCxn id="5" idx="0"/>
          </p:cNvCxnSpPr>
          <p:nvPr/>
        </p:nvCxnSpPr>
        <p:spPr bwMode="auto">
          <a:xfrm flipH="1">
            <a:off x="4998694" y="3459858"/>
            <a:ext cx="1290" cy="290377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直接箭头连接符 9">
            <a:extLst>
              <a:ext uri="{FF2B5EF4-FFF2-40B4-BE49-F238E27FC236}">
                <a16:creationId xmlns:a16="http://schemas.microsoft.com/office/drawing/2014/main" id="{F7A2CEE3-F259-42BA-9D81-11C558F702E5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4998694" y="4146235"/>
            <a:ext cx="2580" cy="290377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直接箭头连接符 10">
            <a:extLst>
              <a:ext uri="{FF2B5EF4-FFF2-40B4-BE49-F238E27FC236}">
                <a16:creationId xmlns:a16="http://schemas.microsoft.com/office/drawing/2014/main" id="{129CEFBF-85F9-4EFA-B838-6AC392EB4966}"/>
              </a:ext>
            </a:extLst>
          </p:cNvPr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4998696" y="4832612"/>
            <a:ext cx="2579" cy="290375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063B51B-1C19-40A2-879E-CBA0A45CED2C}"/>
              </a:ext>
            </a:extLst>
          </p:cNvPr>
          <p:cNvSpPr/>
          <p:nvPr/>
        </p:nvSpPr>
        <p:spPr bwMode="auto">
          <a:xfrm>
            <a:off x="2056756" y="3771426"/>
            <a:ext cx="1516856" cy="3508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</a:t>
            </a:r>
            <a:r>
              <a:rPr lang="en-US" altLang="zh-CN" sz="1625" i="1" dirty="0"/>
              <a:t>i+1</a:t>
            </a:r>
            <a:endParaRPr lang="zh-CN" altLang="en-US" sz="1625" i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0FA5B4E-D7D1-487F-8601-3968ABDC01FB}"/>
              </a:ext>
            </a:extLst>
          </p:cNvPr>
          <p:cNvSpPr/>
          <p:nvPr/>
        </p:nvSpPr>
        <p:spPr bwMode="auto">
          <a:xfrm>
            <a:off x="4135984" y="3063857"/>
            <a:ext cx="1728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</p:txBody>
      </p:sp>
      <p:cxnSp>
        <p:nvCxnSpPr>
          <p:cNvPr id="20493" name="直接箭头连接符 13">
            <a:extLst>
              <a:ext uri="{FF2B5EF4-FFF2-40B4-BE49-F238E27FC236}">
                <a16:creationId xmlns:a16="http://schemas.microsoft.com/office/drawing/2014/main" id="{E9FC8F01-BAE8-43D0-A75A-831F7313DD53}"/>
              </a:ext>
            </a:extLst>
          </p:cNvPr>
          <p:cNvCxnSpPr>
            <a:cxnSpLocks noChangeShapeType="1"/>
            <a:stCxn id="4" idx="2"/>
            <a:endCxn id="13" idx="0"/>
          </p:cNvCxnSpPr>
          <p:nvPr/>
        </p:nvCxnSpPr>
        <p:spPr bwMode="auto">
          <a:xfrm>
            <a:off x="4998696" y="2773481"/>
            <a:ext cx="1289" cy="290377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直接箭头连接符 14">
            <a:extLst>
              <a:ext uri="{FF2B5EF4-FFF2-40B4-BE49-F238E27FC236}">
                <a16:creationId xmlns:a16="http://schemas.microsoft.com/office/drawing/2014/main" id="{BCE3F386-792E-4158-8627-0BDDA6B744A7}"/>
              </a:ext>
            </a:extLst>
          </p:cNvPr>
          <p:cNvCxnSpPr>
            <a:cxnSpLocks noChangeShapeType="1"/>
            <a:stCxn id="5" idx="1"/>
            <a:endCxn id="12" idx="3"/>
          </p:cNvCxnSpPr>
          <p:nvPr/>
        </p:nvCxnSpPr>
        <p:spPr bwMode="auto">
          <a:xfrm flipH="1" flipV="1">
            <a:off x="3573612" y="3946846"/>
            <a:ext cx="561082" cy="1389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D39EA0B-AC9B-4DA9-8D3B-E2D6679619AB}"/>
              </a:ext>
            </a:extLst>
          </p:cNvPr>
          <p:cNvSpPr/>
          <p:nvPr/>
        </p:nvSpPr>
        <p:spPr bwMode="auto">
          <a:xfrm>
            <a:off x="6986989" y="3692693"/>
            <a:ext cx="2147589" cy="464344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construct</a:t>
            </a:r>
          </a:p>
        </p:txBody>
      </p:sp>
      <p:cxnSp>
        <p:nvCxnSpPr>
          <p:cNvPr id="20496" name="形状 18">
            <a:extLst>
              <a:ext uri="{FF2B5EF4-FFF2-40B4-BE49-F238E27FC236}">
                <a16:creationId xmlns:a16="http://schemas.microsoft.com/office/drawing/2014/main" id="{37BD9215-A4AB-48BF-BE9A-28455EEF90DD}"/>
              </a:ext>
            </a:extLst>
          </p:cNvPr>
          <p:cNvCxnSpPr>
            <a:cxnSpLocks noChangeShapeType="1"/>
            <a:stCxn id="12" idx="2"/>
            <a:endCxn id="7" idx="1"/>
          </p:cNvCxnSpPr>
          <p:nvPr/>
        </p:nvCxnSpPr>
        <p:spPr bwMode="auto">
          <a:xfrm rot="16200000" flipH="1">
            <a:off x="2875578" y="4061870"/>
            <a:ext cx="1198722" cy="1319511"/>
          </a:xfrm>
          <a:prstGeom prst="bentConnector2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文本框 1">
            <a:extLst>
              <a:ext uri="{FF2B5EF4-FFF2-40B4-BE49-F238E27FC236}">
                <a16:creationId xmlns:a16="http://schemas.microsoft.com/office/drawing/2014/main" id="{0A9718E1-42E4-46E8-AB81-2CEFCBCC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275" y="3472415"/>
            <a:ext cx="642342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>
                <a:solidFill>
                  <a:srgbClr val="FF0000"/>
                </a:solidFill>
              </a:rPr>
              <a:t>True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sp>
        <p:nvSpPr>
          <p:cNvPr id="20498" name="文本框 17">
            <a:extLst>
              <a:ext uri="{FF2B5EF4-FFF2-40B4-BE49-F238E27FC236}">
                <a16:creationId xmlns:a16="http://schemas.microsoft.com/office/drawing/2014/main" id="{2828BA3E-726E-42FE-B882-C1A43DB94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874" y="4123312"/>
            <a:ext cx="76229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>
                <a:solidFill>
                  <a:srgbClr val="FF0000"/>
                </a:solidFill>
              </a:rPr>
              <a:t>False</a:t>
            </a:r>
            <a:endParaRPr lang="zh-CN" altLang="en-US" sz="1625">
              <a:solidFill>
                <a:srgbClr val="FF0000"/>
              </a:solidFill>
            </a:endParaRPr>
          </a:p>
        </p:txBody>
      </p:sp>
      <p:sp>
        <p:nvSpPr>
          <p:cNvPr id="20499" name="文本框 7">
            <a:extLst>
              <a:ext uri="{FF2B5EF4-FFF2-40B4-BE49-F238E27FC236}">
                <a16:creationId xmlns:a16="http://schemas.microsoft.com/office/drawing/2014/main" id="{DF543B4F-63A8-4703-B2BD-74F7F5BD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29" y="4467405"/>
            <a:ext cx="1686712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25" dirty="0"/>
              <a:t>statement  </a:t>
            </a:r>
            <a:r>
              <a:rPr lang="en-US" altLang="zh-CN" sz="1625" i="1" dirty="0"/>
              <a:t>i</a:t>
            </a:r>
            <a:r>
              <a:rPr lang="en-US" altLang="zh-CN" sz="1625" dirty="0"/>
              <a:t>+2</a:t>
            </a:r>
            <a:endParaRPr lang="zh-CN" altLang="en-US" sz="1625" i="1" dirty="0"/>
          </a:p>
        </p:txBody>
      </p:sp>
      <p:sp>
        <p:nvSpPr>
          <p:cNvPr id="20500" name="文本框 22">
            <a:extLst>
              <a:ext uri="{FF2B5EF4-FFF2-40B4-BE49-F238E27FC236}">
                <a16:creationId xmlns:a16="http://schemas.microsoft.com/office/drawing/2014/main" id="{3E130567-8A78-47D0-BCC0-0950D3EAC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27" y="3070376"/>
            <a:ext cx="172371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25" dirty="0"/>
              <a:t>statement  2</a:t>
            </a:r>
            <a:endParaRPr lang="zh-CN" altLang="en-US" sz="1625" i="1" dirty="0"/>
          </a:p>
        </p:txBody>
      </p:sp>
      <p:sp>
        <p:nvSpPr>
          <p:cNvPr id="20501" name="文本框 8">
            <a:extLst>
              <a:ext uri="{FF2B5EF4-FFF2-40B4-BE49-F238E27FC236}">
                <a16:creationId xmlns:a16="http://schemas.microsoft.com/office/drawing/2014/main" id="{ACD08E27-914E-4102-A3AE-595A01A9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993" y="3346252"/>
            <a:ext cx="76100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/>
              <a:t>…</a:t>
            </a:r>
            <a:endParaRPr lang="zh-CN" altLang="en-US" sz="1625" dirty="0"/>
          </a:p>
        </p:txBody>
      </p:sp>
      <p:sp>
        <p:nvSpPr>
          <p:cNvPr id="20502" name="文本框 24">
            <a:extLst>
              <a:ext uri="{FF2B5EF4-FFF2-40B4-BE49-F238E27FC236}">
                <a16:creationId xmlns:a16="http://schemas.microsoft.com/office/drawing/2014/main" id="{D71AD2F3-335D-420B-861B-228241D9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723" y="4753745"/>
            <a:ext cx="75971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/>
              <a:t>…</a:t>
            </a:r>
            <a:endParaRPr lang="zh-CN" altLang="en-US" sz="16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标题 1">
            <a:extLst>
              <a:ext uri="{FF2B5EF4-FFF2-40B4-BE49-F238E27FC236}">
                <a16:creationId xmlns:a16="http://schemas.microsoft.com/office/drawing/2014/main" id="{DDA704D9-498E-4297-8A7D-755424389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62468" name="内容占位符 2">
            <a:extLst>
              <a:ext uri="{FF2B5EF4-FFF2-40B4-BE49-F238E27FC236}">
                <a16:creationId xmlns:a16="http://schemas.microsoft.com/office/drawing/2014/main" id="{C3C7FCEB-4F01-468F-AB80-4265A0D628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4" y="1422364"/>
            <a:ext cx="7208937" cy="487561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6CCD9566-33D8-4125-86EC-60117E07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990" y="2442270"/>
            <a:ext cx="2379761" cy="169743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91EC3C5-911B-4AA6-BA28-C7CF73B312B1}"/>
              </a:ext>
            </a:extLst>
          </p:cNvPr>
          <p:cNvSpPr/>
          <p:nvPr/>
        </p:nvSpPr>
        <p:spPr bwMode="auto">
          <a:xfrm>
            <a:off x="6995021" y="4509295"/>
            <a:ext cx="3482578" cy="12769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Wingdings" pitchFamily="2" charset="2"/>
              <a:buChar char="•"/>
              <a:defRPr/>
            </a:pPr>
            <a:r>
              <a:rPr lang="en-US" altLang="zh-CN" sz="1625" dirty="0"/>
              <a:t>The statements 13~17 enclosed within { } are executed 5 times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Wingdings" pitchFamily="2" charset="2"/>
              <a:buChar char="•"/>
              <a:defRPr/>
            </a:pPr>
            <a:r>
              <a:rPr lang="en-US" altLang="zh-CN" sz="1625" dirty="0"/>
              <a:t>{ } is used to clearly show the body of the loop.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</p:txBody>
      </p:sp>
      <p:sp>
        <p:nvSpPr>
          <p:cNvPr id="62472" name="文本框 1">
            <a:extLst>
              <a:ext uri="{FF2B5EF4-FFF2-40B4-BE49-F238E27FC236}">
                <a16:creationId xmlns:a16="http://schemas.microsoft.com/office/drawing/2014/main" id="{323F3CAB-2F0C-478D-8F63-67062754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059" y="2035970"/>
            <a:ext cx="169614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>
                <a:solidFill>
                  <a:srgbClr val="FF0000"/>
                </a:solidFill>
              </a:rPr>
              <a:t>Running Results</a:t>
            </a:r>
            <a:endParaRPr lang="zh-CN" altLang="en-US" sz="1625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CA4B43-05BF-4B98-B714-27B25DA1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3" y="2407073"/>
            <a:ext cx="5327160" cy="33261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>
            <a:extLst>
              <a:ext uri="{FF2B5EF4-FFF2-40B4-BE49-F238E27FC236}">
                <a16:creationId xmlns:a16="http://schemas.microsoft.com/office/drawing/2014/main" id="{46DE16DD-0CB0-4EFE-B328-63291BB9D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77FD7824-A494-4C95-8FD4-08C40472C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412776"/>
            <a:ext cx="9217024" cy="403205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for</a:t>
            </a:r>
            <a:r>
              <a:rPr lang="en-US" altLang="zh-CN" b="1" dirty="0"/>
              <a:t> statement</a:t>
            </a:r>
          </a:p>
          <a:p>
            <a:pPr lvl="1" eaLnBrk="1" hangingPunct="1">
              <a:defRPr/>
            </a:pPr>
            <a:r>
              <a:rPr lang="en-US" altLang="zh-CN" dirty="0"/>
              <a:t>It works in the following way:</a:t>
            </a:r>
            <a:endParaRPr lang="en-US" altLang="zh-CN" b="1" dirty="0"/>
          </a:p>
          <a:p>
            <a:pPr marL="585788" lvl="2" indent="0" eaLnBrk="1" hangingPunct="1">
              <a:buNone/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1.initialization is executed</a:t>
            </a:r>
            <a:r>
              <a:rPr lang="en-US" altLang="zh-CN" dirty="0">
                <a:solidFill>
                  <a:schemeClr val="tx1"/>
                </a:solidFill>
              </a:rPr>
              <a:t>. Generally, this declares a counter variable, and sets it to some initial value. This is executed a single time, at the beginning of the loop.</a:t>
            </a:r>
          </a:p>
          <a:p>
            <a:pPr marL="585788" lvl="2" indent="0" eaLnBrk="1" hangingPunct="1">
              <a:buNone/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2.condition is checked. </a:t>
            </a:r>
            <a:r>
              <a:rPr lang="en-US" altLang="zh-CN" dirty="0">
                <a:solidFill>
                  <a:schemeClr val="tx1"/>
                </a:solidFill>
              </a:rPr>
              <a:t>If it is true, the loop continues; otherwise, the loop ends, and statement is skipped, going directly to step 5.</a:t>
            </a:r>
          </a:p>
          <a:p>
            <a:pPr marL="585788" lvl="2" indent="0" eaLnBrk="1" hangingPunct="1">
              <a:buNone/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3.statement is executed. </a:t>
            </a:r>
            <a:r>
              <a:rPr lang="en-US" altLang="zh-CN" dirty="0">
                <a:solidFill>
                  <a:schemeClr val="tx1"/>
                </a:solidFill>
              </a:rPr>
              <a:t>As usual, it can be either a single statement or a block enclosed in curly braces { }.</a:t>
            </a:r>
          </a:p>
          <a:p>
            <a:pPr marL="585788" lvl="2" indent="0" eaLnBrk="1" hangingPunct="1">
              <a:buNone/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4.increase is executed</a:t>
            </a:r>
            <a:r>
              <a:rPr lang="en-US" altLang="zh-CN" dirty="0">
                <a:solidFill>
                  <a:schemeClr val="tx1"/>
                </a:solidFill>
              </a:rPr>
              <a:t>, and the loop gets back to step 2.</a:t>
            </a:r>
          </a:p>
          <a:p>
            <a:pPr marL="585788" lvl="2" indent="0" eaLnBrk="1" hangingPunct="1">
              <a:buNone/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5.the loop ends: </a:t>
            </a:r>
            <a:r>
              <a:rPr lang="en-US" altLang="zh-CN" dirty="0">
                <a:solidFill>
                  <a:schemeClr val="tx1"/>
                </a:solidFill>
              </a:rPr>
              <a:t>execution continues by the next statement after it.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>
            <a:extLst>
              <a:ext uri="{FF2B5EF4-FFF2-40B4-BE49-F238E27FC236}">
                <a16:creationId xmlns:a16="http://schemas.microsoft.com/office/drawing/2014/main" id="{7992AF73-D9D8-4D4E-B26F-3E1F87F7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60419" name="内容占位符 2">
            <a:extLst>
              <a:ext uri="{FF2B5EF4-FFF2-40B4-BE49-F238E27FC236}">
                <a16:creationId xmlns:a16="http://schemas.microsoft.com/office/drawing/2014/main" id="{06F1BF9D-B934-4892-AB1B-7D6FE6A59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26786"/>
            <a:ext cx="9361040" cy="4751659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Some specific features</a:t>
            </a:r>
          </a:p>
          <a:p>
            <a:pPr lvl="1" eaLnBrk="1" hangingPunct="1"/>
            <a:r>
              <a:rPr lang="en-US" altLang="zh-CN" sz="2000" dirty="0"/>
              <a:t>variable </a:t>
            </a:r>
            <a:r>
              <a:rPr lang="en-US" altLang="zh-CN" sz="2000" i="1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/>
              <a:t> could also be defined before the </a:t>
            </a:r>
            <a:r>
              <a:rPr lang="en-US" altLang="zh-CN" sz="2000" i="1" dirty="0"/>
              <a:t>for</a:t>
            </a:r>
            <a:r>
              <a:rPr lang="en-US" altLang="zh-CN" sz="2000" dirty="0"/>
              <a:t> statement</a:t>
            </a:r>
          </a:p>
          <a:p>
            <a:pPr marL="457200" lvl="1" indent="0" eaLnBrk="1" hangingPunct="1">
              <a:buNone/>
            </a:pPr>
            <a:endParaRPr lang="en-US" altLang="zh-CN" sz="2000" dirty="0"/>
          </a:p>
          <a:p>
            <a:pPr marL="457200" lvl="1" indent="0" eaLnBrk="1" hangingPunct="1">
              <a:buNone/>
            </a:pPr>
            <a:endParaRPr lang="en-US" altLang="zh-CN" sz="2000" dirty="0"/>
          </a:p>
          <a:p>
            <a:pPr lvl="1" eaLnBrk="1" hangingPunct="1"/>
            <a:r>
              <a:rPr lang="en-US" altLang="zh-CN" sz="2000" i="1" dirty="0" err="1">
                <a:solidFill>
                  <a:srgbClr val="FF0000"/>
                </a:solidFill>
              </a:rPr>
              <a:t>i</a:t>
            </a:r>
            <a:r>
              <a:rPr lang="en-US" altLang="zh-CN" sz="2000" i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starts at 10 and is decremented at the end of each pass</a:t>
            </a:r>
            <a:endParaRPr lang="en-US" altLang="zh-CN" sz="1800" dirty="0"/>
          </a:p>
          <a:p>
            <a:pPr lvl="1" eaLnBrk="1" hangingPunct="1"/>
            <a:endParaRPr lang="en-US" altLang="zh-CN" sz="900" dirty="0"/>
          </a:p>
          <a:p>
            <a:pPr lvl="1" eaLnBrk="1" hangingPunct="1"/>
            <a:endParaRPr lang="en-US" altLang="zh-CN" sz="900" dirty="0"/>
          </a:p>
          <a:p>
            <a:pPr lvl="1" eaLnBrk="1" hangingPunct="1"/>
            <a:r>
              <a:rPr lang="en-US" altLang="zh-CN" sz="2000" dirty="0"/>
              <a:t>multiple expressions  separated by commas in the </a:t>
            </a:r>
            <a:r>
              <a:rPr lang="en-US" altLang="zh-CN" sz="2000" i="1" dirty="0"/>
              <a:t>for</a:t>
            </a:r>
            <a:r>
              <a:rPr lang="en-US" altLang="zh-CN" sz="2000" dirty="0"/>
              <a:t> statement</a:t>
            </a:r>
          </a:p>
          <a:p>
            <a:pPr lvl="1" eaLnBrk="1" hangingPunct="1"/>
            <a:endParaRPr lang="en-US" altLang="zh-CN" sz="900" dirty="0"/>
          </a:p>
          <a:p>
            <a:pPr lvl="1" eaLnBrk="1" hangingPunct="1"/>
            <a:endParaRPr lang="en-US" altLang="zh-CN" sz="900" dirty="0"/>
          </a:p>
          <a:p>
            <a:pPr lvl="1" eaLnBrk="1" hangingPunct="1">
              <a:defRPr/>
            </a:pPr>
            <a:r>
              <a:rPr lang="en-US" altLang="zh-CN" sz="2000" dirty="0"/>
              <a:t>Any or all of the three expressions may be omitted from a </a:t>
            </a:r>
            <a:r>
              <a:rPr lang="en-US" altLang="zh-CN" sz="2000" i="1" dirty="0"/>
              <a:t>for</a:t>
            </a:r>
            <a:r>
              <a:rPr lang="en-US" altLang="zh-CN" sz="2000" dirty="0"/>
              <a:t> statement, 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zh-CN" sz="2000" dirty="0"/>
              <a:t>must always be present</a:t>
            </a:r>
          </a:p>
          <a:p>
            <a:pPr marL="914400" lvl="2" indent="0" eaLnBrk="1" hangingPunct="1">
              <a:buNone/>
              <a:defRPr/>
            </a:pPr>
            <a:r>
              <a:rPr lang="en-US" altLang="zh-CN" sz="1600" dirty="0"/>
              <a:t>for(;;) {</a:t>
            </a:r>
            <a:r>
              <a:rPr lang="zh-CN" altLang="en-US" sz="1600" dirty="0"/>
              <a:t> </a:t>
            </a:r>
            <a:r>
              <a:rPr lang="en-US" altLang="zh-CN" sz="1600" dirty="0"/>
              <a:t>……}     </a:t>
            </a:r>
            <a:r>
              <a:rPr lang="en-US" altLang="zh-CN" sz="1600" dirty="0">
                <a:solidFill>
                  <a:schemeClr val="tx1"/>
                </a:solidFill>
              </a:rPr>
              <a:t>create an infinite loop because there is no condition to end the loop.</a:t>
            </a:r>
          </a:p>
          <a:p>
            <a:pPr lvl="2" eaLnBrk="1" hangingPunct="1"/>
            <a:endParaRPr lang="en-US" altLang="zh-CN" sz="1600" dirty="0"/>
          </a:p>
          <a:p>
            <a:pPr lvl="5"/>
            <a:endParaRPr lang="en-US" altLang="zh-CN" dirty="0"/>
          </a:p>
          <a:p>
            <a:pPr lvl="1" eaLnBrk="1" hangingPunct="1"/>
            <a:endParaRPr lang="en-US" altLang="zh-CN" b="1" dirty="0"/>
          </a:p>
          <a:p>
            <a:pPr eaLnBrk="1" hangingPunct="1"/>
            <a:endParaRPr lang="zh-CN" altLang="en-US" dirty="0"/>
          </a:p>
        </p:txBody>
      </p:sp>
      <p:pic>
        <p:nvPicPr>
          <p:cNvPr id="60420" name="图片 1">
            <a:extLst>
              <a:ext uri="{FF2B5EF4-FFF2-40B4-BE49-F238E27FC236}">
                <a16:creationId xmlns:a16="http://schemas.microsoft.com/office/drawing/2014/main" id="{D41C4FD5-132F-4C6B-BC63-6F6AA168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161794"/>
            <a:ext cx="2160240" cy="59055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图片 3">
            <a:extLst>
              <a:ext uri="{FF2B5EF4-FFF2-40B4-BE49-F238E27FC236}">
                <a16:creationId xmlns:a16="http://schemas.microsoft.com/office/drawing/2014/main" id="{68D00573-6075-4E2C-8D49-D678437E3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229212"/>
            <a:ext cx="2736304" cy="23657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图片 4">
            <a:extLst>
              <a:ext uri="{FF2B5EF4-FFF2-40B4-BE49-F238E27FC236}">
                <a16:creationId xmlns:a16="http://schemas.microsoft.com/office/drawing/2014/main" id="{BE404BB0-271F-4163-AF2F-5CEA7F702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942647"/>
            <a:ext cx="4668136" cy="304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标题 1">
            <a:extLst>
              <a:ext uri="{FF2B5EF4-FFF2-40B4-BE49-F238E27FC236}">
                <a16:creationId xmlns:a16="http://schemas.microsoft.com/office/drawing/2014/main" id="{66D1C2F4-A0DB-4371-A232-8498AEDB5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63492" name="内容占位符 2">
            <a:extLst>
              <a:ext uri="{FF2B5EF4-FFF2-40B4-BE49-F238E27FC236}">
                <a16:creationId xmlns:a16="http://schemas.microsoft.com/office/drawing/2014/main" id="{538CC622-568B-44A7-B474-446A91F967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3596" y="1445650"/>
            <a:ext cx="7208937" cy="487561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73AC70-7826-4FFA-8A6A-28B6C47B9182}"/>
              </a:ext>
            </a:extLst>
          </p:cNvPr>
          <p:cNvSpPr/>
          <p:nvPr/>
        </p:nvSpPr>
        <p:spPr bwMode="auto">
          <a:xfrm>
            <a:off x="7248128" y="4352533"/>
            <a:ext cx="3482578" cy="102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Wingdings" pitchFamily="2" charset="2"/>
              <a:buChar char="•"/>
              <a:defRPr/>
            </a:pPr>
            <a:r>
              <a:rPr lang="en-US" altLang="zh-CN" sz="1625" dirty="0"/>
              <a:t>The statements 11~13 enclosed within { } are executed n times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Wingdings" pitchFamily="2" charset="2"/>
              <a:buChar char="•"/>
              <a:defRPr/>
            </a:pPr>
            <a:r>
              <a:rPr lang="en-US" altLang="zh-CN" sz="1625" dirty="0"/>
              <a:t>Why should sum = 0 ?</a:t>
            </a:r>
          </a:p>
        </p:txBody>
      </p:sp>
      <p:sp>
        <p:nvSpPr>
          <p:cNvPr id="63495" name="文本框 1">
            <a:extLst>
              <a:ext uri="{FF2B5EF4-FFF2-40B4-BE49-F238E27FC236}">
                <a16:creationId xmlns:a16="http://schemas.microsoft.com/office/drawing/2014/main" id="{2F8D0C0E-CBD6-40C5-ABDC-8FBE83CC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059" y="1458120"/>
            <a:ext cx="169614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>
                <a:solidFill>
                  <a:srgbClr val="FF0000"/>
                </a:solidFill>
              </a:rPr>
              <a:t>Running Results</a:t>
            </a:r>
            <a:endParaRPr lang="zh-CN" altLang="en-US" sz="1625">
              <a:solidFill>
                <a:srgbClr val="FF0000"/>
              </a:solidFill>
            </a:endParaRPr>
          </a:p>
        </p:txBody>
      </p:sp>
      <p:pic>
        <p:nvPicPr>
          <p:cNvPr id="63497" name="图片 4">
            <a:extLst>
              <a:ext uri="{FF2B5EF4-FFF2-40B4-BE49-F238E27FC236}">
                <a16:creationId xmlns:a16="http://schemas.microsoft.com/office/drawing/2014/main" id="{E13292A9-0006-4612-9DF5-F0B2A81E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59" y="1847653"/>
            <a:ext cx="2001838" cy="22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5A986B-57FA-406E-8E82-2E69E5C79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596576"/>
            <a:ext cx="5033764" cy="3068199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9A247BA-08E0-4072-984B-5F04498B92D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575720" y="4221089"/>
            <a:ext cx="3672408" cy="641786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7">
            <a:extLst>
              <a:ext uri="{FF2B5EF4-FFF2-40B4-BE49-F238E27FC236}">
                <a16:creationId xmlns:a16="http://schemas.microsoft.com/office/drawing/2014/main" id="{34A94FD4-D72E-434E-B0AB-AE0A11BAC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483" y="4884802"/>
            <a:ext cx="1212069" cy="18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标题 1">
            <a:extLst>
              <a:ext uri="{FF2B5EF4-FFF2-40B4-BE49-F238E27FC236}">
                <a16:creationId xmlns:a16="http://schemas.microsoft.com/office/drawing/2014/main" id="{1489B133-0A67-43AD-AA52-747687979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65541" name="内容占位符 2">
            <a:extLst>
              <a:ext uri="{FF2B5EF4-FFF2-40B4-BE49-F238E27FC236}">
                <a16:creationId xmlns:a16="http://schemas.microsoft.com/office/drawing/2014/main" id="{696CFE9A-F53B-4EF2-AD2A-1EF6A4E9A6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9" y="1412776"/>
            <a:ext cx="7208937" cy="31343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zh-CN" dirty="0"/>
              <a:t>Program Example: Factorial calculation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7727A9-BF28-4710-8BFE-2542C127F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988840"/>
            <a:ext cx="5466755" cy="357254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BEA4D8C-F852-48B8-BF0A-8EEB473888A4}"/>
              </a:ext>
            </a:extLst>
          </p:cNvPr>
          <p:cNvSpPr/>
          <p:nvPr/>
        </p:nvSpPr>
        <p:spPr>
          <a:xfrm>
            <a:off x="3346995" y="4058022"/>
            <a:ext cx="2520280" cy="720080"/>
          </a:xfrm>
          <a:prstGeom prst="roundRect">
            <a:avLst/>
          </a:prstGeom>
          <a:noFill/>
          <a:ln>
            <a:solidFill>
              <a:srgbClr val="0B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标题 1">
            <a:extLst>
              <a:ext uri="{FF2B5EF4-FFF2-40B4-BE49-F238E27FC236}">
                <a16:creationId xmlns:a16="http://schemas.microsoft.com/office/drawing/2014/main" id="{E8B1A250-ABAD-4E3D-9A81-E5CD32861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C44D25-B55D-4012-B300-16DD444D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7" y="1422202"/>
            <a:ext cx="7208937" cy="870645"/>
          </a:xfrm>
        </p:spPr>
        <p:txBody>
          <a:bodyPr/>
          <a:lstStyle/>
          <a:p>
            <a:pPr marL="278606" lvl="2" indent="-278606" eaLnBrk="1" hangingPunct="1"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altLang="zh-CN" sz="2275" dirty="0">
                <a:solidFill>
                  <a:schemeClr val="tx1"/>
                </a:solidFill>
                <a:cs typeface="+mn-cs"/>
              </a:rPr>
              <a:t>Nested loops: </a:t>
            </a:r>
            <a:r>
              <a:rPr lang="en-US" altLang="zh-CN" dirty="0"/>
              <a:t>When a loop is contained within another loop</a:t>
            </a:r>
            <a:endParaRPr lang="en-US" altLang="zh-CN" i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E67474-FC92-4325-8ACC-9F090AE987F8}"/>
              </a:ext>
            </a:extLst>
          </p:cNvPr>
          <p:cNvSpPr/>
          <p:nvPr/>
        </p:nvSpPr>
        <p:spPr bwMode="auto">
          <a:xfrm>
            <a:off x="6744072" y="2940919"/>
            <a:ext cx="4392488" cy="236028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loop (lines 26~35) starts with</a:t>
            </a:r>
            <a:r>
              <a:rPr lang="en-US" altLang="zh-CN" sz="162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25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1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28 displays a | at the left of the screen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loop (lines 29~32) is then executed with j starting at 1 and ending when j exceeds 12. 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iteration of the inner loop displays a number in the multiplication table.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inner loop is completed, the outer loop regains control, and </a:t>
            </a:r>
            <a:r>
              <a:rPr lang="en-US" altLang="zh-CN" sz="1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incremented to 2.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en-US" altLang="zh-CN" sz="1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en-US" altLang="zh-CN" sz="1625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2D80E9-F702-4C76-B945-602DB982336B}"/>
              </a:ext>
            </a:extLst>
          </p:cNvPr>
          <p:cNvGrpSpPr/>
          <p:nvPr/>
        </p:nvGrpSpPr>
        <p:grpSpPr>
          <a:xfrm>
            <a:off x="1343472" y="2482017"/>
            <a:ext cx="5234880" cy="2737286"/>
            <a:chOff x="992560" y="2500075"/>
            <a:chExt cx="5234880" cy="2737286"/>
          </a:xfrm>
        </p:grpSpPr>
        <p:pic>
          <p:nvPicPr>
            <p:cNvPr id="67586" name="图片 1">
              <a:extLst>
                <a:ext uri="{FF2B5EF4-FFF2-40B4-BE49-F238E27FC236}">
                  <a16:creationId xmlns:a16="http://schemas.microsoft.com/office/drawing/2014/main" id="{F387C4B9-8B13-4CB7-A819-0E819F97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0" y="2500075"/>
              <a:ext cx="5234880" cy="273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20FD404-8493-438F-90D5-DF1ACE852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648" y="2727325"/>
              <a:ext cx="4392488" cy="2285851"/>
            </a:xfrm>
            <a:prstGeom prst="rect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3277" tIns="36639" rIns="73277" bIns="36639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1625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21FA828-D263-4B22-8BEF-05479B0ED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696" y="3404094"/>
              <a:ext cx="3240360" cy="961010"/>
            </a:xfrm>
            <a:prstGeom prst="rect">
              <a:avLst/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3277" tIns="36639" rIns="73277" bIns="36639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1625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标题 1">
            <a:extLst>
              <a:ext uri="{FF2B5EF4-FFF2-40B4-BE49-F238E27FC236}">
                <a16:creationId xmlns:a16="http://schemas.microsoft.com/office/drawing/2014/main" id="{2F384DC3-6325-4AC6-87E8-417A0C0F1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5.4 Iteration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FAD237-A66C-42E3-89C7-FB600E4F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592" y="1426785"/>
            <a:ext cx="8915400" cy="4686300"/>
          </a:xfrm>
        </p:spPr>
        <p:txBody>
          <a:bodyPr/>
          <a:lstStyle/>
          <a:p>
            <a:pPr marL="278606" lvl="2" indent="-278606" eaLnBrk="1" hangingPunct="1"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altLang="zh-CN" sz="2275" dirty="0">
                <a:solidFill>
                  <a:schemeClr val="tx1"/>
                </a:solidFill>
                <a:cs typeface="+mn-cs"/>
              </a:rPr>
              <a:t>Nested loops: </a:t>
            </a:r>
            <a:r>
              <a:rPr lang="en-US" altLang="zh-CN" dirty="0"/>
              <a:t>When a loop is contained within another loop</a:t>
            </a:r>
            <a:endParaRPr lang="en-US" altLang="zh-CN" i="1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A5EA140C-492D-4D1A-AF70-BFEE0B90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4110" y="3114460"/>
            <a:ext cx="3684744" cy="204273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0667" name="文本框 12">
            <a:extLst>
              <a:ext uri="{FF2B5EF4-FFF2-40B4-BE49-F238E27FC236}">
                <a16:creationId xmlns:a16="http://schemas.microsoft.com/office/drawing/2014/main" id="{88F68B35-F30A-4A08-BD96-2125394F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2709268"/>
            <a:ext cx="1696144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A83FD2-7E3A-4EFA-A332-E622EB676518}"/>
              </a:ext>
            </a:extLst>
          </p:cNvPr>
          <p:cNvGrpSpPr/>
          <p:nvPr/>
        </p:nvGrpSpPr>
        <p:grpSpPr>
          <a:xfrm>
            <a:off x="1343472" y="2482017"/>
            <a:ext cx="5234880" cy="2737286"/>
            <a:chOff x="992560" y="2500075"/>
            <a:chExt cx="5234880" cy="2737286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000D767D-C659-4C08-BAF1-5DF2ADFD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0" y="2500075"/>
              <a:ext cx="5234880" cy="273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986FFF-4615-4CFB-B3F2-B219737DF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648" y="2727325"/>
              <a:ext cx="4392488" cy="2285851"/>
            </a:xfrm>
            <a:prstGeom prst="rect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3277" tIns="36639" rIns="73277" bIns="36639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1625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48EE131-6608-4581-A45E-82E1C864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696" y="3404094"/>
              <a:ext cx="3240360" cy="961010"/>
            </a:xfrm>
            <a:prstGeom prst="rect">
              <a:avLst/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3277" tIns="36639" rIns="73277" bIns="36639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1625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">
            <a:extLst>
              <a:ext uri="{FF2B5EF4-FFF2-40B4-BE49-F238E27FC236}">
                <a16:creationId xmlns:a16="http://schemas.microsoft.com/office/drawing/2014/main" id="{E520FAEB-ADD9-4695-AF20-AF2C2908A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87D214E0-410F-4333-9053-8AECA3BCA647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47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45" r:id="rId4" imgW="771429" imgH="714286" progId="">
                    <p:embed/>
                  </p:oleObj>
                </mc:Choice>
                <mc:Fallback>
                  <p:oleObj r:id="rId4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429001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</p:spTree>
  </p:cSld>
  <p:clrMapOvr>
    <a:masterClrMapping/>
  </p:clrMapOvr>
  <p:transition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1. Rewrite the following if-else using a switch statement: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20" y="2132857"/>
            <a:ext cx="4418360" cy="381634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2. In a triangle, the sum of any two sides must be greater than the third side.</a:t>
            </a:r>
            <a:r>
              <a:rPr lang="zh-CN" altLang="en-US" dirty="0"/>
              <a:t> </a:t>
            </a:r>
            <a:r>
              <a:rPr lang="en-US" altLang="zh-CN" dirty="0"/>
              <a:t>Write a program to input three numbers and determine if they form a valid triangle.</a:t>
            </a:r>
          </a:p>
          <a:p>
            <a:r>
              <a:rPr lang="en-US" altLang="zh-CN" dirty="0"/>
              <a:t>3. Rewrite the following using a for loop.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26" y="3645024"/>
            <a:ext cx="3345748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>
            <a:extLst>
              <a:ext uri="{FF2B5EF4-FFF2-40B4-BE49-F238E27FC236}">
                <a16:creationId xmlns:a16="http://schemas.microsoft.com/office/drawing/2014/main" id="{DCCCCBAA-611E-40E3-8278-F87272C79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21507" name="内容占位符 2">
            <a:extLst>
              <a:ext uri="{FF2B5EF4-FFF2-40B4-BE49-F238E27FC236}">
                <a16:creationId xmlns:a16="http://schemas.microsoft.com/office/drawing/2014/main" id="{6497AEAA-6F76-4E49-8D3C-AD95BD4EC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12776"/>
            <a:ext cx="8915400" cy="604664"/>
          </a:xfrm>
        </p:spPr>
        <p:txBody>
          <a:bodyPr/>
          <a:lstStyle/>
          <a:p>
            <a:pPr eaLnBrk="1" hangingPunct="1"/>
            <a:r>
              <a:rPr lang="en-US" altLang="zh-CN" dirty="0"/>
              <a:t>Selection and iteration program constructs</a:t>
            </a:r>
          </a:p>
          <a:p>
            <a:pPr lvl="1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B12316-277A-4A1E-BFA2-F8CEF10D4E38}"/>
              </a:ext>
            </a:extLst>
          </p:cNvPr>
          <p:cNvSpPr/>
          <p:nvPr/>
        </p:nvSpPr>
        <p:spPr bwMode="auto">
          <a:xfrm>
            <a:off x="4410498" y="2449488"/>
            <a:ext cx="1584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>
                <a:solidFill>
                  <a:schemeClr val="tx1"/>
                </a:solidFill>
              </a:rPr>
              <a:t>1</a:t>
            </a:r>
            <a:endParaRPr lang="zh-CN" altLang="en-US" sz="1625" i="1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DF0792-2DD1-4B4B-8DCA-4A6E14D05AF7}"/>
              </a:ext>
            </a:extLst>
          </p:cNvPr>
          <p:cNvSpPr/>
          <p:nvPr/>
        </p:nvSpPr>
        <p:spPr bwMode="auto">
          <a:xfrm>
            <a:off x="4410498" y="3800252"/>
            <a:ext cx="1584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 err="1"/>
              <a:t>i</a:t>
            </a:r>
            <a:endParaRPr lang="zh-CN" altLang="en-US" sz="1625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AE3E4A-6930-4760-944F-F25936049A43}"/>
              </a:ext>
            </a:extLst>
          </p:cNvPr>
          <p:cNvSpPr/>
          <p:nvPr/>
        </p:nvSpPr>
        <p:spPr bwMode="auto">
          <a:xfrm>
            <a:off x="4413077" y="4475634"/>
            <a:ext cx="1584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en-US" altLang="zh-CN" sz="1625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0BC2F5-AD22-4157-A6B7-664D3F3965F5}"/>
              </a:ext>
            </a:extLst>
          </p:cNvPr>
          <p:cNvSpPr/>
          <p:nvPr/>
        </p:nvSpPr>
        <p:spPr bwMode="auto">
          <a:xfrm>
            <a:off x="4410498" y="5151014"/>
            <a:ext cx="1584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 </a:t>
            </a:r>
            <a:r>
              <a:rPr lang="en-US" altLang="zh-CN" sz="1625" i="1" dirty="0"/>
              <a:t>n</a:t>
            </a:r>
            <a:endParaRPr lang="zh-CN" altLang="en-US" sz="1625" i="1" dirty="0"/>
          </a:p>
        </p:txBody>
      </p:sp>
      <p:cxnSp>
        <p:nvCxnSpPr>
          <p:cNvPr id="21512" name="直接箭头连接符 8">
            <a:extLst>
              <a:ext uri="{FF2B5EF4-FFF2-40B4-BE49-F238E27FC236}">
                <a16:creationId xmlns:a16="http://schemas.microsoft.com/office/drawing/2014/main" id="{FFED2406-3AD1-4F15-B83F-3F22691F31A3}"/>
              </a:ext>
            </a:extLst>
          </p:cNvPr>
          <p:cNvCxnSpPr>
            <a:cxnSpLocks noChangeShapeType="1"/>
            <a:stCxn id="13" idx="2"/>
            <a:endCxn id="5" idx="0"/>
          </p:cNvCxnSpPr>
          <p:nvPr/>
        </p:nvCxnSpPr>
        <p:spPr bwMode="auto">
          <a:xfrm flipH="1">
            <a:off x="5202498" y="3520870"/>
            <a:ext cx="1290" cy="279382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直接箭头连接符 9">
            <a:extLst>
              <a:ext uri="{FF2B5EF4-FFF2-40B4-BE49-F238E27FC236}">
                <a16:creationId xmlns:a16="http://schemas.microsoft.com/office/drawing/2014/main" id="{59A34D8E-2DE2-4EA2-B912-92CF9B88CC53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5202499" y="4196252"/>
            <a:ext cx="2579" cy="279382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直接箭头连接符 10">
            <a:extLst>
              <a:ext uri="{FF2B5EF4-FFF2-40B4-BE49-F238E27FC236}">
                <a16:creationId xmlns:a16="http://schemas.microsoft.com/office/drawing/2014/main" id="{8118E921-D948-47A8-B318-AD4B6D3BA6E6}"/>
              </a:ext>
            </a:extLst>
          </p:cNvPr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5202499" y="4871634"/>
            <a:ext cx="2579" cy="279380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0ECB9FA1-6E4F-4A25-B1C6-60C967D26EF8}"/>
              </a:ext>
            </a:extLst>
          </p:cNvPr>
          <p:cNvSpPr/>
          <p:nvPr/>
        </p:nvSpPr>
        <p:spPr bwMode="auto">
          <a:xfrm>
            <a:off x="2184510" y="3822833"/>
            <a:ext cx="1516856" cy="35083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1000">
                <a:schemeClr val="accent2">
                  <a:tint val="30000"/>
                  <a:satMod val="150000"/>
                </a:schemeClr>
              </a:gs>
              <a:gs pos="91000">
                <a:schemeClr val="accent2">
                  <a:tint val="96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sz="1625" dirty="0"/>
              <a:t>statement </a:t>
            </a:r>
            <a:r>
              <a:rPr lang="en-US" altLang="zh-CN" sz="1625" i="1" dirty="0"/>
              <a:t>i+1</a:t>
            </a:r>
            <a:endParaRPr lang="zh-CN" altLang="en-US" sz="1625" i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FAB059-E361-4891-AE1F-1D9B9BAFA624}"/>
              </a:ext>
            </a:extLst>
          </p:cNvPr>
          <p:cNvSpPr/>
          <p:nvPr/>
        </p:nvSpPr>
        <p:spPr bwMode="auto">
          <a:xfrm>
            <a:off x="4411788" y="3124870"/>
            <a:ext cx="1584000" cy="3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endParaRPr lang="zh-CN" altLang="en-US" sz="1625" dirty="0"/>
          </a:p>
        </p:txBody>
      </p:sp>
      <p:cxnSp>
        <p:nvCxnSpPr>
          <p:cNvPr id="21517" name="直接箭头连接符 13">
            <a:extLst>
              <a:ext uri="{FF2B5EF4-FFF2-40B4-BE49-F238E27FC236}">
                <a16:creationId xmlns:a16="http://schemas.microsoft.com/office/drawing/2014/main" id="{48662247-444D-479F-BDBB-D9FC3E16042B}"/>
              </a:ext>
            </a:extLst>
          </p:cNvPr>
          <p:cNvCxnSpPr>
            <a:cxnSpLocks noChangeShapeType="1"/>
            <a:stCxn id="4" idx="2"/>
            <a:endCxn id="13" idx="0"/>
          </p:cNvCxnSpPr>
          <p:nvPr/>
        </p:nvCxnSpPr>
        <p:spPr bwMode="auto">
          <a:xfrm>
            <a:off x="5202498" y="2845488"/>
            <a:ext cx="1290" cy="279382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直接箭头连接符 14">
            <a:extLst>
              <a:ext uri="{FF2B5EF4-FFF2-40B4-BE49-F238E27FC236}">
                <a16:creationId xmlns:a16="http://schemas.microsoft.com/office/drawing/2014/main" id="{BFCEEDC3-A3F1-490F-84BC-1D2DCFE8AE94}"/>
              </a:ext>
            </a:extLst>
          </p:cNvPr>
          <p:cNvCxnSpPr>
            <a:cxnSpLocks noChangeShapeType="1"/>
            <a:stCxn id="5" idx="1"/>
            <a:endCxn id="12" idx="3"/>
          </p:cNvCxnSpPr>
          <p:nvPr/>
        </p:nvCxnSpPr>
        <p:spPr bwMode="auto">
          <a:xfrm flipH="1">
            <a:off x="3701366" y="3998252"/>
            <a:ext cx="709132" cy="0"/>
          </a:xfrm>
          <a:prstGeom prst="straightConnector1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形状 15">
            <a:extLst>
              <a:ext uri="{FF2B5EF4-FFF2-40B4-BE49-F238E27FC236}">
                <a16:creationId xmlns:a16="http://schemas.microsoft.com/office/drawing/2014/main" id="{C3EFF72D-1BF0-40BA-9E03-1483931699AC}"/>
              </a:ext>
            </a:extLst>
          </p:cNvPr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3427383" y="2838427"/>
            <a:ext cx="499963" cy="1468850"/>
          </a:xfrm>
          <a:prstGeom prst="bentConnector2">
            <a:avLst/>
          </a:prstGeom>
          <a:noFill/>
          <a:ln w="28575" algn="ctr">
            <a:solidFill>
              <a:srgbClr val="0B02B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00D7626E-4716-47CD-85BC-BF1AD21D7D98}"/>
              </a:ext>
            </a:extLst>
          </p:cNvPr>
          <p:cNvSpPr/>
          <p:nvPr/>
        </p:nvSpPr>
        <p:spPr bwMode="auto">
          <a:xfrm>
            <a:off x="7097317" y="3489721"/>
            <a:ext cx="2147589" cy="464344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3277" tIns="36639" rIns="73277" bIns="36639" anchor="ctr" anchorCtr="0"/>
          <a:lstStyle/>
          <a:p>
            <a:pPr algn="ctr"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construct</a:t>
            </a:r>
          </a:p>
        </p:txBody>
      </p:sp>
      <p:sp>
        <p:nvSpPr>
          <p:cNvPr id="21521" name="文本框 16">
            <a:extLst>
              <a:ext uri="{FF2B5EF4-FFF2-40B4-BE49-F238E27FC236}">
                <a16:creationId xmlns:a16="http://schemas.microsoft.com/office/drawing/2014/main" id="{68C6F409-39C5-4890-B160-8031AE80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721" y="3565205"/>
            <a:ext cx="642342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>
                <a:solidFill>
                  <a:srgbClr val="FF0000"/>
                </a:solidFill>
              </a:rPr>
              <a:t>True</a:t>
            </a:r>
            <a:endParaRPr lang="zh-CN" altLang="en-US" sz="1625">
              <a:solidFill>
                <a:srgbClr val="FF0000"/>
              </a:solidFill>
            </a:endParaRPr>
          </a:p>
        </p:txBody>
      </p:sp>
      <p:sp>
        <p:nvSpPr>
          <p:cNvPr id="21522" name="文本框 18">
            <a:extLst>
              <a:ext uri="{FF2B5EF4-FFF2-40B4-BE49-F238E27FC236}">
                <a16:creationId xmlns:a16="http://schemas.microsoft.com/office/drawing/2014/main" id="{3F9769A1-5DFC-4F21-8826-D26DAF19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662" y="4160256"/>
            <a:ext cx="76229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>
                <a:solidFill>
                  <a:srgbClr val="FF0000"/>
                </a:solidFill>
              </a:rPr>
              <a:t>False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sp>
        <p:nvSpPr>
          <p:cNvPr id="21523" name="文本框 18">
            <a:extLst>
              <a:ext uri="{FF2B5EF4-FFF2-40B4-BE49-F238E27FC236}">
                <a16:creationId xmlns:a16="http://schemas.microsoft.com/office/drawing/2014/main" id="{9F1D2B9A-93ED-49B8-B127-6EB8C33A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270" y="4490305"/>
            <a:ext cx="1489770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/>
              <a:t>statement  </a:t>
            </a:r>
            <a:r>
              <a:rPr lang="en-US" altLang="zh-CN" sz="1625" i="1" dirty="0"/>
              <a:t>i</a:t>
            </a:r>
            <a:r>
              <a:rPr lang="en-US" altLang="zh-CN" sz="1625" dirty="0"/>
              <a:t>+2</a:t>
            </a:r>
            <a:endParaRPr lang="zh-CN" altLang="en-US" sz="1625" i="1" dirty="0"/>
          </a:p>
        </p:txBody>
      </p:sp>
      <p:sp>
        <p:nvSpPr>
          <p:cNvPr id="21524" name="文本框 19">
            <a:extLst>
              <a:ext uri="{FF2B5EF4-FFF2-40B4-BE49-F238E27FC236}">
                <a16:creationId xmlns:a16="http://schemas.microsoft.com/office/drawing/2014/main" id="{5A2440F4-9699-49F5-82D5-69C89B58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774" y="3151195"/>
            <a:ext cx="1493450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25" dirty="0"/>
              <a:t>statement  2</a:t>
            </a:r>
            <a:endParaRPr lang="zh-CN" altLang="en-US" sz="1625" i="1" dirty="0"/>
          </a:p>
        </p:txBody>
      </p:sp>
      <p:sp>
        <p:nvSpPr>
          <p:cNvPr id="21525" name="文本框 20">
            <a:extLst>
              <a:ext uri="{FF2B5EF4-FFF2-40B4-BE49-F238E27FC236}">
                <a16:creationId xmlns:a16="http://schemas.microsoft.com/office/drawing/2014/main" id="{36D55B98-0C31-473C-A59C-5AC55A37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08" y="4747607"/>
            <a:ext cx="75971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 dirty="0"/>
              <a:t>…</a:t>
            </a:r>
            <a:endParaRPr lang="zh-CN" altLang="en-US" sz="1625" dirty="0"/>
          </a:p>
        </p:txBody>
      </p:sp>
      <p:sp>
        <p:nvSpPr>
          <p:cNvPr id="21526" name="文本框 21">
            <a:extLst>
              <a:ext uri="{FF2B5EF4-FFF2-40B4-BE49-F238E27FC236}">
                <a16:creationId xmlns:a16="http://schemas.microsoft.com/office/drawing/2014/main" id="{A9DF317E-8295-4281-8B02-7B9F265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796" y="3324003"/>
            <a:ext cx="761008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25"/>
              <a:t>…</a:t>
            </a:r>
            <a:endParaRPr lang="zh-CN" altLang="en-US" sz="1625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4. What is displayed when the following program is run and the number 1234 is entered?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5. Write a program to find the sum of all the odd integers in the range 1 to 99.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204864"/>
            <a:ext cx="4250453" cy="26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5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6. Write a program to display the following triangles: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Input the size of the triangles from the keyboard.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693" y="1988840"/>
            <a:ext cx="11409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110B4FD8-6976-4278-98EE-3C2A07406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5.1 Relational Operator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2F47CD-9C18-40E8-B92C-9DFD02B5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46240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operator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2532" name="图片 1">
            <a:extLst>
              <a:ext uri="{FF2B5EF4-FFF2-40B4-BE49-F238E27FC236}">
                <a16:creationId xmlns:a16="http://schemas.microsoft.com/office/drawing/2014/main" id="{8947B4F5-E545-4990-A549-BA12CB67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97" y="2410945"/>
            <a:ext cx="6941939" cy="32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110B4FD8-6976-4278-98EE-3C2A07406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5.1 Relational Operator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2F47CD-9C18-40E8-B92C-9DFD02B5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Precedence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4072980" y="2593504"/>
            <a:ext cx="4752528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arithmetic operation</a:t>
            </a:r>
          </a:p>
          <a:p>
            <a:r>
              <a:rPr lang="en-US" altLang="zh-CN" sz="2400" dirty="0"/>
              <a:t>relational operation &gt;, &lt;, &gt;=, &lt;=</a:t>
            </a:r>
          </a:p>
          <a:p>
            <a:r>
              <a:rPr lang="en-US" altLang="zh-CN" sz="2400" dirty="0"/>
              <a:t>relational operation ==, !=</a:t>
            </a:r>
          </a:p>
          <a:p>
            <a:r>
              <a:rPr lang="en-US" altLang="zh-CN" sz="2400" dirty="0"/>
              <a:t>...</a:t>
            </a:r>
          </a:p>
          <a:p>
            <a:r>
              <a:rPr lang="en-US" altLang="zh-CN" sz="2400" dirty="0"/>
              <a:t>assignment operation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20852" y="2615322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high</a:t>
            </a:r>
            <a:endParaRPr lang="zh-CN" altLang="en-US" sz="2600" dirty="0"/>
          </a:p>
        </p:txBody>
      </p:sp>
      <p:sp>
        <p:nvSpPr>
          <p:cNvPr id="8" name="文本框 7"/>
          <p:cNvSpPr txBox="1"/>
          <p:nvPr/>
        </p:nvSpPr>
        <p:spPr>
          <a:xfrm>
            <a:off x="2920852" y="4042271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low</a:t>
            </a:r>
            <a:endParaRPr lang="zh-CN" altLang="en-US" sz="2600" dirty="0"/>
          </a:p>
        </p:txBody>
      </p:sp>
      <p:sp>
        <p:nvSpPr>
          <p:cNvPr id="9" name="下箭头 8"/>
          <p:cNvSpPr/>
          <p:nvPr/>
        </p:nvSpPr>
        <p:spPr>
          <a:xfrm flipV="1">
            <a:off x="3208884" y="3077582"/>
            <a:ext cx="111410" cy="9646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72980" y="5070674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Combination order: left to right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9681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110B4FD8-6976-4278-98EE-3C2A07406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5.1 Relational Operator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2F47CD-9C18-40E8-B92C-9DFD02B5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227" y="1412776"/>
            <a:ext cx="891540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Equivalence in judgement: use ==, not =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07551" y="53298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Output: </a:t>
            </a:r>
            <a:r>
              <a:rPr lang="en-US" altLang="zh-CN" dirty="0">
                <a:solidFill>
                  <a:srgbClr val="FF0000"/>
                </a:solidFill>
              </a:rPr>
              <a:t>0(False)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00039" y="53298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Output: 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75" y="2490229"/>
            <a:ext cx="4213090" cy="23406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27" y="2490228"/>
            <a:ext cx="4394134" cy="22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>
            <a:extLst>
              <a:ext uri="{FF2B5EF4-FFF2-40B4-BE49-F238E27FC236}">
                <a16:creationId xmlns:a16="http://schemas.microsoft.com/office/drawing/2014/main" id="{110B4FD8-6976-4278-98EE-3C2A07406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5.1 Relational Operator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2F47CD-9C18-40E8-B92C-9DFD02B5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12776"/>
            <a:ext cx="9361040" cy="4686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use of relational characters may not yield the results you need!</a:t>
            </a:r>
          </a:p>
          <a:p>
            <a:pPr marL="603647" lvl="2" indent="0"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17" y="2380820"/>
            <a:ext cx="3327623" cy="37182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72" y="2379754"/>
            <a:ext cx="600558" cy="1336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88640" y="238081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Output: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83F868-D02F-48DF-92B0-DC12CD7E7A3E}"/>
              </a:ext>
            </a:extLst>
          </p:cNvPr>
          <p:cNvSpPr/>
          <p:nvPr/>
        </p:nvSpPr>
        <p:spPr bwMode="auto">
          <a:xfrm>
            <a:off x="5588640" y="4379580"/>
            <a:ext cx="4893052" cy="145428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277" tIns="36639" rIns="73277" bIns="36639"/>
          <a:lstStyle/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left-to-right associativity of relational operators, the expression 1 &lt; b is evaluated first, resulting in a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value, either 0 or 1.</a:t>
            </a:r>
          </a:p>
          <a:p>
            <a:pPr>
              <a:lnSpc>
                <a:spcPct val="90000"/>
              </a:lnSpc>
              <a:spcBef>
                <a:spcPts val="478"/>
              </a:spcBef>
              <a:spcAft>
                <a:spcPts val="478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0 and 1 are less than 3, so regardless of the value of b, the output result will be 1.</a:t>
            </a:r>
          </a:p>
        </p:txBody>
      </p:sp>
    </p:spTree>
    <p:extLst>
      <p:ext uri="{BB962C8B-B14F-4D97-AF65-F5344CB8AC3E}">
        <p14:creationId xmlns:p14="http://schemas.microsoft.com/office/powerpoint/2010/main" val="425556776"/>
      </p:ext>
    </p:extLst>
  </p:cSld>
  <p:clrMapOvr>
    <a:masterClrMapping/>
  </p:clrMapOvr>
</p:sld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2141</Words>
  <Application>Microsoft Office PowerPoint</Application>
  <PresentationFormat>宽屏</PresentationFormat>
  <Paragraphs>434</Paragraphs>
  <Slides>51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Monotype Sorts</vt:lpstr>
      <vt:lpstr>黑体</vt:lpstr>
      <vt:lpstr>Arial</vt:lpstr>
      <vt:lpstr>Brush Script MT</vt:lpstr>
      <vt:lpstr>Calibri</vt:lpstr>
      <vt:lpstr>Calibri Light</vt:lpstr>
      <vt:lpstr>Monotype Corsiva</vt:lpstr>
      <vt:lpstr>Times New Roman</vt:lpstr>
      <vt:lpstr>Wingdings</vt:lpstr>
      <vt:lpstr>Wingdings 2</vt:lpstr>
      <vt:lpstr>暗香扑面</vt:lpstr>
      <vt:lpstr>PowerPoint 演示文稿</vt:lpstr>
      <vt:lpstr>Overview</vt:lpstr>
      <vt:lpstr>Background</vt:lpstr>
      <vt:lpstr>Background</vt:lpstr>
      <vt:lpstr>Background</vt:lpstr>
      <vt:lpstr>5.1 Relational Operator</vt:lpstr>
      <vt:lpstr>5.1 Relational Operator</vt:lpstr>
      <vt:lpstr>5.1 Relational Operator</vt:lpstr>
      <vt:lpstr>5.1 Relational Operator</vt:lpstr>
      <vt:lpstr>5.2 Logical Operators</vt:lpstr>
      <vt:lpstr>5.2 Logical Operators</vt:lpstr>
      <vt:lpstr>5.2 Logical Operators</vt:lpstr>
      <vt:lpstr>5.2 Logical Operators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5.3 Selection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5.4 Iteration</vt:lpstr>
      <vt:lpstr>PowerPoint 演示文稿</vt:lpstr>
      <vt:lpstr>Homework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2025-09-07T04:24:57Z</dcterms:created>
  <dcterms:modified xsi:type="dcterms:W3CDTF">2025-09-07T04:25:02Z</dcterms:modified>
</cp:coreProperties>
</file>